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</p:sldIdLst>
  <p:sldSz cy="5143500" cx="9144000"/>
  <p:notesSz cx="6858000" cy="9144000"/>
  <p:embeddedFontLst>
    <p:embeddedFont>
      <p:font typeface="Roboto"/>
      <p:regular r:id="rId113"/>
      <p:bold r:id="rId114"/>
      <p:italic r:id="rId115"/>
      <p:boldItalic r:id="rId116"/>
    </p:embeddedFont>
    <p:embeddedFont>
      <p:font typeface="Montserrat"/>
      <p:regular r:id="rId117"/>
      <p:bold r:id="rId118"/>
      <p:italic r:id="rId119"/>
      <p:boldItalic r:id="rId120"/>
    </p:embeddedFont>
    <p:embeddedFont>
      <p:font typeface="Varela Round"/>
      <p:regular r:id="rId121"/>
    </p:embeddedFont>
    <p:embeddedFont>
      <p:font typeface="Fira Sans"/>
      <p:regular r:id="rId122"/>
      <p:bold r:id="rId123"/>
      <p:italic r:id="rId124"/>
      <p:boldItalic r:id="rId125"/>
    </p:embeddedFont>
    <p:embeddedFont>
      <p:font typeface="Sarala"/>
      <p:regular r:id="rId126"/>
      <p:bold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28" roundtripDataSignature="AMtx7mgGUMcxONNGaIqpbuFKqprUjogG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8" Type="http://customschemas.google.com/relationships/presentationmetadata" Target="metadata"/><Relationship Id="rId127" Type="http://schemas.openxmlformats.org/officeDocument/2006/relationships/font" Target="fonts/Sarala-bold.fntdata"/><Relationship Id="rId126" Type="http://schemas.openxmlformats.org/officeDocument/2006/relationships/font" Target="fonts/Sarala-regular.fntdata"/><Relationship Id="rId26" Type="http://schemas.openxmlformats.org/officeDocument/2006/relationships/slide" Target="slides/slide21.xml"/><Relationship Id="rId121" Type="http://schemas.openxmlformats.org/officeDocument/2006/relationships/font" Target="fonts/VarelaRound-regular.fntdata"/><Relationship Id="rId25" Type="http://schemas.openxmlformats.org/officeDocument/2006/relationships/slide" Target="slides/slide20.xml"/><Relationship Id="rId120" Type="http://schemas.openxmlformats.org/officeDocument/2006/relationships/font" Target="fonts/Montserra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FiraSans-boldItalic.fntdata"/><Relationship Id="rId29" Type="http://schemas.openxmlformats.org/officeDocument/2006/relationships/slide" Target="slides/slide24.xml"/><Relationship Id="rId124" Type="http://schemas.openxmlformats.org/officeDocument/2006/relationships/font" Target="fonts/FiraSans-italic.fntdata"/><Relationship Id="rId123" Type="http://schemas.openxmlformats.org/officeDocument/2006/relationships/font" Target="fonts/FiraSans-bold.fntdata"/><Relationship Id="rId122" Type="http://schemas.openxmlformats.org/officeDocument/2006/relationships/font" Target="fonts/FiraSans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Montserrat-bold.fntdata"/><Relationship Id="rId117" Type="http://schemas.openxmlformats.org/officeDocument/2006/relationships/font" Target="fonts/Montserrat-regular.fntdata"/><Relationship Id="rId116" Type="http://schemas.openxmlformats.org/officeDocument/2006/relationships/font" Target="fonts/Roboto-boldItalic.fntdata"/><Relationship Id="rId115" Type="http://schemas.openxmlformats.org/officeDocument/2006/relationships/font" Target="fonts/Roboto-italic.fntdata"/><Relationship Id="rId119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oboto-bold.fntdata"/><Relationship Id="rId18" Type="http://schemas.openxmlformats.org/officeDocument/2006/relationships/slide" Target="slides/slide13.xml"/><Relationship Id="rId113" Type="http://schemas.openxmlformats.org/officeDocument/2006/relationships/font" Target="fonts/Roboto-regular.fntdata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Similar to before we have a one image that belongs to the car class and another image that belongs to the not car class 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3" name="Google Shape;1503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0" name="Google Shape;1510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ed70fadc6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4" name="Google Shape;1524;g2ed70fadc6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ed70fadc6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0" name="Google Shape;1550;g2ed70fadc6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2ed70fadc6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5" name="Google Shape;1575;g2ed70fadc6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0" name="Google Shape;1600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59bdc4b0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6" name="Google Shape;1606;g259bdc4b0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Who has seen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Binary classification - Think yes/no or true/false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on the left: Though a fire detector doesn’t use AI, the task of deciding whether there’s a fire or no fire (two specific classes) is an example of binary classification (imagine an AI system that must predict fire or no fire in a forest)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Image on the right: object recognition example; could be important for various applications, such as with self-driving cars (the numbers next to the objects are how confident the system thinks it’s those things, from 0 to 1) -- notice there are many different classes of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were mentioned in the Intro to ML lecture and they should be familiar with the concept (they did an activity on it as well) -- it’s worth asking them again what a feature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“Training set” was also covered in Intro to ML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were mentioned in the Intro to ML lecture and they should be familiar with the concept (they did an activity on it as well) -- it’s worth asking them again what a feature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“Training set” was also covered in Intro to 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were mentioned in the Intro to ML lecture and they should be familiar with the concept (they did an activity on it as well) -- it’s worth asking them again what a feature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“Training set” was also covered in Intro to ML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were mentioned in the Intro to ML lecture and they should be familiar with the concept (they did an activity on it as well) -- it’s worth asking them again what a feature 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“Training set” was also covered in Intro to ML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4fddab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594fddab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929b6e2b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5929b6e2b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929b6e2b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5929b6e2b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are different classification algorithms important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Maybe have them play for ~5 minutes -- give them enough time to play 2-3 rounds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Keep this slide up as they play the activity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here might include things like hair color, if they were holding a microphone in the picture, male/female, etc.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94fddab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594fddab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here might include things like hair color, if they were holding a microphone in the picture, male/female, etc.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here might include things like hair color, if they were holding a microphone in the picture, male/female, etc.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here might include things like hair color, if they were holding a microphone in the picture, male/female, etc.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here might include things like hair color, if they were holding a microphone in the picture, male/female, etc.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ed752968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2ed752968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94fddab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594fddab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Create a new unified graphic for this slide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 decision trees, leaf nodes (light blue) are all classes; interior nodes (dark blue) are all questions/rules that split the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Root:  is the top most node.  It represents the starting point for making decisions. It is the initial question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Node: points within a decision tree (represent questions we ask)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Leaf Nodes: endpoints of the decision tree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Children: represent the possible outcomes from the node above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Interesting or Uninteresting Words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Decision tree to classify if a word is interesting or not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94fddab7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594fddab7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Need to build out an example?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 motivate the steps for building a decision tree, we’ll look at this example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 can you build a tree that most efficiently classifies the training set, in the least amount of splits? (Or in “Guess Who” terms, in the least amount of questions?)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We’ll talk about what the “best split” is afterwards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You can imagine, one way to split the data is to say: Label all green squares as group 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This… probably is not a very good split, because we still have 7 more objects we need to label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929b6e2b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25929b6e2b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You can imagine, one way to split the data is to say: Label all green squares as group 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This… probably is not a very good split, because we still have 7 more objects we need to label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5929b6e2b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25929b6e2b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is a much better split, because it nearly splits the training set into two groups, by looking at the Blue feature -- and all of the Blue shapes are corectly group 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Is there a better split we can do? How do we know this is the “best split”?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	There’s actually some math to this! We’ll look at this later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929b6e2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5929b6e2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Human with a robot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Human tells the robot whether or not something is a car…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Human provides an image and a label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We’ll see why we’re “still building” in the following steps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can pick what number of examples we want to stop at -- for this example, let’s say 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can also pick the max number of times we split the tree -- for this example, let’s say 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These are numbers that we are arbitrarily picking for this example -- you could have done it with different numbers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 the robot must determine if a new image is a car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Remember we just care about the remaining examples now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Earlier, we tried splitting based on being a circle, but that didn’t give a clean split. What about this time? With the blue examples gone, we actually see that splitting by circles gives us 3 correct classifications!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Consider the labels and features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Labels are car / not car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Features are: wheels? Headlights?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We’re done!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We’re done!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~10 minutes for this activity -- if low on time, can get them to do later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Can someone give me the labels: New York City Home vs San Francisco Home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Can someone give me the features: hight, price per square foot, year built, price, square feet, bedrooms, bathrooms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Can someone explain the technique used to classify the new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 well did the model work for training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 well did the model work for the testing data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Training - train model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Testing - used trained model on unseen data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overfitting? Accurate predictions for train but not testing 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Neural networks aren’t as clear why specific things are happening… this is bc of complex layers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Moving to another classification algorithm 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2" name="Google Shape;1232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7" name="Google Shape;128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8" name="Google Shape;1308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9" name="Google Shape;1359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Another term for variable is parameter -- in many machine learning algorithms, we pick parameters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 example of a parameter we picked for decision trees, for example, was the number of examples left in a group before we stop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Picking your parameters is a crucial part of designing ML systems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59bdc4b0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7" name="Google Shape;1417;g259bdc4b0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4" name="Google Shape;1444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7" name="Google Shape;1497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Have the same k for all new data points … typically don’t change k throughout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8"/>
          <p:cNvSpPr txBox="1"/>
          <p:nvPr>
            <p:ph type="title"/>
          </p:nvPr>
        </p:nvSpPr>
        <p:spPr>
          <a:xfrm>
            <a:off x="1772700" y="1013850"/>
            <a:ext cx="55986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800">
                <a:solidFill>
                  <a:srgbClr val="25BDC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" name="Google Shape;13;p118"/>
          <p:cNvSpPr txBox="1"/>
          <p:nvPr>
            <p:ph idx="1" type="subTitle"/>
          </p:nvPr>
        </p:nvSpPr>
        <p:spPr>
          <a:xfrm>
            <a:off x="2511900" y="3507925"/>
            <a:ext cx="4120200" cy="680100"/>
          </a:xfrm>
          <a:prstGeom prst="rect">
            <a:avLst/>
          </a:prstGeom>
          <a:solidFill>
            <a:srgbClr val="25BD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USTOM_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25BDC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" name="Google Shape;16;p120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17" name="Google Shape;17;p120"/>
          <p:cNvSpPr txBox="1"/>
          <p:nvPr/>
        </p:nvSpPr>
        <p:spPr>
          <a:xfrm>
            <a:off x="228610" y="49613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b="0" i="0" sz="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grpSp>
        <p:nvGrpSpPr>
          <p:cNvPr id="18" name="Google Shape;18;p120"/>
          <p:cNvGrpSpPr/>
          <p:nvPr/>
        </p:nvGrpSpPr>
        <p:grpSpPr>
          <a:xfrm rot="10800000">
            <a:off x="8708584" y="-4"/>
            <a:ext cx="511619" cy="1103364"/>
            <a:chOff x="-10241" y="4039721"/>
            <a:chExt cx="511619" cy="1103364"/>
          </a:xfrm>
        </p:grpSpPr>
        <p:grpSp>
          <p:nvGrpSpPr>
            <p:cNvPr id="19" name="Google Shape;19;p120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20" name="Google Shape;20;p120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20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120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120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24;p120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25" name="Google Shape;25;p120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120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120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120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29;p120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30;p120"/>
          <p:cNvGrpSpPr/>
          <p:nvPr/>
        </p:nvGrpSpPr>
        <p:grpSpPr>
          <a:xfrm>
            <a:off x="-86441" y="4039721"/>
            <a:ext cx="511619" cy="1103364"/>
            <a:chOff x="-10241" y="4039721"/>
            <a:chExt cx="511619" cy="1103364"/>
          </a:xfrm>
        </p:grpSpPr>
        <p:grpSp>
          <p:nvGrpSpPr>
            <p:cNvPr id="31" name="Google Shape;31;p120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32" name="Google Shape;32;p120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120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120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120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120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37" name="Google Shape;37;p120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120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120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120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120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4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25BDC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grpSp>
        <p:nvGrpSpPr>
          <p:cNvPr id="44" name="Google Shape;44;p121"/>
          <p:cNvGrpSpPr/>
          <p:nvPr/>
        </p:nvGrpSpPr>
        <p:grpSpPr>
          <a:xfrm>
            <a:off x="-86441" y="4039721"/>
            <a:ext cx="511619" cy="1103364"/>
            <a:chOff x="-10241" y="4039721"/>
            <a:chExt cx="511619" cy="1103364"/>
          </a:xfrm>
        </p:grpSpPr>
        <p:grpSp>
          <p:nvGrpSpPr>
            <p:cNvPr id="45" name="Google Shape;45;p121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46" name="Google Shape;46;p121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121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121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21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121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51" name="Google Shape;51;p121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121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121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121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" name="Google Shape;55;p121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121"/>
          <p:cNvSpPr txBox="1"/>
          <p:nvPr>
            <p:ph idx="1" type="body"/>
          </p:nvPr>
        </p:nvSpPr>
        <p:spPr>
          <a:xfrm>
            <a:off x="457200" y="959575"/>
            <a:ext cx="6850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grpSp>
        <p:nvGrpSpPr>
          <p:cNvPr id="57" name="Google Shape;57;p121"/>
          <p:cNvGrpSpPr/>
          <p:nvPr/>
        </p:nvGrpSpPr>
        <p:grpSpPr>
          <a:xfrm rot="10800000">
            <a:off x="8708584" y="-4"/>
            <a:ext cx="511619" cy="1103364"/>
            <a:chOff x="-10241" y="4039721"/>
            <a:chExt cx="511619" cy="1103364"/>
          </a:xfrm>
        </p:grpSpPr>
        <p:grpSp>
          <p:nvGrpSpPr>
            <p:cNvPr id="58" name="Google Shape;58;p121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59" name="Google Shape;59;p121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21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21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21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121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64" name="Google Shape;64;p121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21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1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1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" name="Google Shape;68;p121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121"/>
          <p:cNvSpPr txBox="1"/>
          <p:nvPr/>
        </p:nvSpPr>
        <p:spPr>
          <a:xfrm>
            <a:off x="228610" y="49613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b="0" i="0" sz="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Image">
  <p:cSld name="CUSTOM_4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25BDC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grpSp>
        <p:nvGrpSpPr>
          <p:cNvPr id="72" name="Google Shape;72;p122"/>
          <p:cNvGrpSpPr/>
          <p:nvPr/>
        </p:nvGrpSpPr>
        <p:grpSpPr>
          <a:xfrm>
            <a:off x="-86441" y="4039721"/>
            <a:ext cx="511619" cy="1103364"/>
            <a:chOff x="-10241" y="4039721"/>
            <a:chExt cx="511619" cy="1103364"/>
          </a:xfrm>
        </p:grpSpPr>
        <p:grpSp>
          <p:nvGrpSpPr>
            <p:cNvPr id="73" name="Google Shape;73;p122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74" name="Google Shape;74;p122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2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2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2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122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79" name="Google Shape;79;p122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2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2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2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83;p122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22"/>
          <p:cNvGrpSpPr/>
          <p:nvPr/>
        </p:nvGrpSpPr>
        <p:grpSpPr>
          <a:xfrm rot="10800000">
            <a:off x="8708584" y="-4"/>
            <a:ext cx="511619" cy="1103364"/>
            <a:chOff x="-10241" y="4039721"/>
            <a:chExt cx="511619" cy="1103364"/>
          </a:xfrm>
        </p:grpSpPr>
        <p:grpSp>
          <p:nvGrpSpPr>
            <p:cNvPr id="85" name="Google Shape;85;p122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86" name="Google Shape;86;p122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2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2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2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122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91" name="Google Shape;91;p122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2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2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2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" name="Google Shape;95;p122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22"/>
          <p:cNvSpPr txBox="1"/>
          <p:nvPr/>
        </p:nvSpPr>
        <p:spPr>
          <a:xfrm>
            <a:off x="228610" y="49613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b="0" i="0" sz="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CUSTOM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9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9"/>
          <p:cNvSpPr txBox="1"/>
          <p:nvPr>
            <p:ph type="title"/>
          </p:nvPr>
        </p:nvSpPr>
        <p:spPr>
          <a:xfrm>
            <a:off x="1832991" y="562974"/>
            <a:ext cx="5478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800">
                <a:solidFill>
                  <a:srgbClr val="25BDC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9pPr>
          </a:lstStyle>
          <a:p/>
        </p:txBody>
      </p:sp>
      <p:sp>
        <p:nvSpPr>
          <p:cNvPr id="100" name="Google Shape;100;p119"/>
          <p:cNvSpPr txBox="1"/>
          <p:nvPr/>
        </p:nvSpPr>
        <p:spPr>
          <a:xfrm>
            <a:off x="3721241" y="3247071"/>
            <a:ext cx="2812800" cy="798000"/>
          </a:xfrm>
          <a:prstGeom prst="rect">
            <a:avLst/>
          </a:prstGeom>
          <a:solidFill>
            <a:srgbClr val="4BB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228600" marR="368300" rtl="0" algn="l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goal setting presentation  by thomas phillips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368300" rtl="0" algn="l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19"/>
          <p:cNvGrpSpPr/>
          <p:nvPr/>
        </p:nvGrpSpPr>
        <p:grpSpPr>
          <a:xfrm>
            <a:off x="267760" y="671693"/>
            <a:ext cx="947445" cy="761676"/>
            <a:chOff x="2942804" y="955190"/>
            <a:chExt cx="1347525" cy="1083311"/>
          </a:xfrm>
        </p:grpSpPr>
        <p:sp>
          <p:nvSpPr>
            <p:cNvPr id="102" name="Google Shape;102;p119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19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19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19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19"/>
          <p:cNvGrpSpPr/>
          <p:nvPr/>
        </p:nvGrpSpPr>
        <p:grpSpPr>
          <a:xfrm>
            <a:off x="-3" y="1433369"/>
            <a:ext cx="500292" cy="401822"/>
            <a:chOff x="2560559" y="2049290"/>
            <a:chExt cx="711552" cy="571500"/>
          </a:xfrm>
        </p:grpSpPr>
        <p:sp>
          <p:nvSpPr>
            <p:cNvPr id="107" name="Google Shape;107;p119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19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19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19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19"/>
          <p:cNvSpPr/>
          <p:nvPr/>
        </p:nvSpPr>
        <p:spPr>
          <a:xfrm>
            <a:off x="1705925" y="2427763"/>
            <a:ext cx="5732145" cy="2214824"/>
          </a:xfrm>
          <a:custGeom>
            <a:rect b="b" l="l" r="r" t="t"/>
            <a:pathLst>
              <a:path extrusionOk="0" h="3152775" w="6477000">
                <a:moveTo>
                  <a:pt x="0" y="0"/>
                </a:moveTo>
                <a:lnTo>
                  <a:pt x="6476924" y="0"/>
                </a:lnTo>
                <a:lnTo>
                  <a:pt x="6476924" y="3152775"/>
                </a:lnTo>
                <a:lnTo>
                  <a:pt x="0" y="31527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119"/>
          <p:cNvGrpSpPr/>
          <p:nvPr/>
        </p:nvGrpSpPr>
        <p:grpSpPr>
          <a:xfrm>
            <a:off x="386197" y="2244719"/>
            <a:ext cx="500314" cy="400944"/>
            <a:chOff x="3855898" y="3211362"/>
            <a:chExt cx="711583" cy="570251"/>
          </a:xfrm>
        </p:grpSpPr>
        <p:sp>
          <p:nvSpPr>
            <p:cNvPr id="113" name="Google Shape;113;p119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9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9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19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19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118" name="Google Shape;118;p119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19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19"/>
          <p:cNvSpPr txBox="1"/>
          <p:nvPr>
            <p:ph idx="1" type="subTitle"/>
          </p:nvPr>
        </p:nvSpPr>
        <p:spPr>
          <a:xfrm>
            <a:off x="1998900" y="2645675"/>
            <a:ext cx="51462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5BDC4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1" name="Google Shape;121;p119"/>
          <p:cNvSpPr txBox="1"/>
          <p:nvPr/>
        </p:nvSpPr>
        <p:spPr>
          <a:xfrm>
            <a:off x="228610" y="49613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b="0" i="0" sz="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122" name="Google Shape;122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93686" y="4851978"/>
            <a:ext cx="291798" cy="23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CUSTOM_3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3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23"/>
          <p:cNvSpPr txBox="1"/>
          <p:nvPr>
            <p:ph type="title"/>
          </p:nvPr>
        </p:nvSpPr>
        <p:spPr>
          <a:xfrm>
            <a:off x="1957500" y="1661900"/>
            <a:ext cx="52290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800">
                <a:solidFill>
                  <a:srgbClr val="25BDC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100"/>
            </a:lvl9pPr>
          </a:lstStyle>
          <a:p/>
        </p:txBody>
      </p:sp>
      <p:grpSp>
        <p:nvGrpSpPr>
          <p:cNvPr id="126" name="Google Shape;126;p123"/>
          <p:cNvGrpSpPr/>
          <p:nvPr/>
        </p:nvGrpSpPr>
        <p:grpSpPr>
          <a:xfrm>
            <a:off x="267710" y="671693"/>
            <a:ext cx="947445" cy="761676"/>
            <a:chOff x="2942804" y="955190"/>
            <a:chExt cx="1347525" cy="1083311"/>
          </a:xfrm>
        </p:grpSpPr>
        <p:sp>
          <p:nvSpPr>
            <p:cNvPr id="127" name="Google Shape;127;p123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3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3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3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23"/>
          <p:cNvGrpSpPr/>
          <p:nvPr/>
        </p:nvGrpSpPr>
        <p:grpSpPr>
          <a:xfrm>
            <a:off x="-53" y="1433369"/>
            <a:ext cx="500292" cy="401822"/>
            <a:chOff x="2560559" y="2049290"/>
            <a:chExt cx="711552" cy="571500"/>
          </a:xfrm>
        </p:grpSpPr>
        <p:sp>
          <p:nvSpPr>
            <p:cNvPr id="132" name="Google Shape;132;p123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3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3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23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23"/>
          <p:cNvGrpSpPr/>
          <p:nvPr/>
        </p:nvGrpSpPr>
        <p:grpSpPr>
          <a:xfrm>
            <a:off x="386147" y="2244719"/>
            <a:ext cx="500314" cy="400944"/>
            <a:chOff x="3855898" y="3211362"/>
            <a:chExt cx="711583" cy="570251"/>
          </a:xfrm>
        </p:grpSpPr>
        <p:sp>
          <p:nvSpPr>
            <p:cNvPr id="137" name="Google Shape;137;p123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23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23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23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123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142" name="Google Shape;142;p123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23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" name="Google Shape;144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93686" y="4851978"/>
            <a:ext cx="291798" cy="23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CUSTOM_4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24"/>
          <p:cNvGrpSpPr/>
          <p:nvPr/>
        </p:nvGrpSpPr>
        <p:grpSpPr>
          <a:xfrm>
            <a:off x="-86441" y="4039721"/>
            <a:ext cx="511619" cy="1103364"/>
            <a:chOff x="-10241" y="4039721"/>
            <a:chExt cx="511619" cy="1103364"/>
          </a:xfrm>
        </p:grpSpPr>
        <p:grpSp>
          <p:nvGrpSpPr>
            <p:cNvPr id="147" name="Google Shape;147;p124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48" name="Google Shape;148;p124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4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4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4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124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53" name="Google Shape;153;p124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4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4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4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" name="Google Shape;157;p124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24"/>
          <p:cNvGrpSpPr/>
          <p:nvPr/>
        </p:nvGrpSpPr>
        <p:grpSpPr>
          <a:xfrm rot="10800000">
            <a:off x="8708584" y="-4"/>
            <a:ext cx="511619" cy="1103364"/>
            <a:chOff x="-10241" y="4039721"/>
            <a:chExt cx="511619" cy="1103364"/>
          </a:xfrm>
        </p:grpSpPr>
        <p:grpSp>
          <p:nvGrpSpPr>
            <p:cNvPr id="159" name="Google Shape;159;p124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60" name="Google Shape;160;p124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4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4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4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124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65" name="Google Shape;165;p124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4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4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4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" name="Google Shape;169;p124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124"/>
          <p:cNvSpPr txBox="1"/>
          <p:nvPr/>
        </p:nvSpPr>
        <p:spPr>
          <a:xfrm>
            <a:off x="228610" y="49613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b="0" i="0" sz="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pyright">
  <p:cSld name="CUSTOM_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grpSp>
        <p:nvGrpSpPr>
          <p:cNvPr id="173" name="Google Shape;173;p125"/>
          <p:cNvGrpSpPr/>
          <p:nvPr/>
        </p:nvGrpSpPr>
        <p:grpSpPr>
          <a:xfrm>
            <a:off x="-86441" y="4039721"/>
            <a:ext cx="511619" cy="1103364"/>
            <a:chOff x="-10241" y="4039721"/>
            <a:chExt cx="511619" cy="1103364"/>
          </a:xfrm>
        </p:grpSpPr>
        <p:grpSp>
          <p:nvGrpSpPr>
            <p:cNvPr id="174" name="Google Shape;174;p125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75" name="Google Shape;175;p125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25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25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25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125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80" name="Google Shape;180;p125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25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25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25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" name="Google Shape;184;p125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125"/>
          <p:cNvGrpSpPr/>
          <p:nvPr/>
        </p:nvGrpSpPr>
        <p:grpSpPr>
          <a:xfrm rot="10800000">
            <a:off x="8708584" y="-4"/>
            <a:ext cx="511619" cy="1103364"/>
            <a:chOff x="-10241" y="4039721"/>
            <a:chExt cx="511619" cy="1103364"/>
          </a:xfrm>
        </p:grpSpPr>
        <p:grpSp>
          <p:nvGrpSpPr>
            <p:cNvPr id="186" name="Google Shape;186;p125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87" name="Google Shape;187;p125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25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25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25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125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92" name="Google Shape;192;p125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25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25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25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" name="Google Shape;196;p125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25"/>
          <p:cNvSpPr txBox="1"/>
          <p:nvPr>
            <p:ph idx="1" type="body"/>
          </p:nvPr>
        </p:nvSpPr>
        <p:spPr>
          <a:xfrm>
            <a:off x="457200" y="959575"/>
            <a:ext cx="6850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None/>
              <a:defRPr sz="1800"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BDC4"/>
              </a:buClr>
              <a:buSzPts val="3000"/>
              <a:buFont typeface="Fira Sans"/>
              <a:buNone/>
              <a:defRPr b="1" i="0" sz="3000" u="none" cap="none" strike="noStrike">
                <a:solidFill>
                  <a:srgbClr val="25BDC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7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None/>
              <a:defRPr b="0" i="0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None/>
              <a:defRPr b="0" i="0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None/>
              <a:defRPr b="0" i="0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None/>
              <a:defRPr b="0" i="0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None/>
              <a:defRPr b="0" i="0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None/>
              <a:defRPr b="0" i="0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None/>
              <a:defRPr b="0" i="0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None/>
              <a:defRPr b="0" i="0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None/>
              <a:defRPr b="0" i="0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pic>
        <p:nvPicPr>
          <p:cNvPr id="8" name="Google Shape;8;p1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17"/>
          <p:cNvSpPr txBox="1"/>
          <p:nvPr/>
        </p:nvSpPr>
        <p:spPr>
          <a:xfrm>
            <a:off x="100098" y="4885205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93686" y="4851978"/>
            <a:ext cx="291798" cy="2395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jpg"/><Relationship Id="rId10" Type="http://schemas.openxmlformats.org/officeDocument/2006/relationships/image" Target="../media/image28.jpg"/><Relationship Id="rId13" Type="http://schemas.openxmlformats.org/officeDocument/2006/relationships/image" Target="../media/image42.png"/><Relationship Id="rId1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9" Type="http://schemas.openxmlformats.org/officeDocument/2006/relationships/image" Target="../media/image38.jpg"/><Relationship Id="rId15" Type="http://schemas.openxmlformats.org/officeDocument/2006/relationships/image" Target="../media/image25.jpg"/><Relationship Id="rId14" Type="http://schemas.openxmlformats.org/officeDocument/2006/relationships/image" Target="../media/image37.jpg"/><Relationship Id="rId16" Type="http://schemas.openxmlformats.org/officeDocument/2006/relationships/image" Target="../media/image24.jpg"/><Relationship Id="rId5" Type="http://schemas.openxmlformats.org/officeDocument/2006/relationships/image" Target="../media/image35.jpg"/><Relationship Id="rId6" Type="http://schemas.openxmlformats.org/officeDocument/2006/relationships/image" Target="../media/image31.jpg"/><Relationship Id="rId7" Type="http://schemas.openxmlformats.org/officeDocument/2006/relationships/image" Target="../media/image34.jpg"/><Relationship Id="rId8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2.jp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2.jp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2.jp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2.jp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tinyurl.com/tf7axujb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55.png"/><Relationship Id="rId7" Type="http://schemas.openxmlformats.org/officeDocument/2006/relationships/image" Target="../media/image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title"/>
          </p:nvPr>
        </p:nvSpPr>
        <p:spPr>
          <a:xfrm>
            <a:off x="1971300" y="1361600"/>
            <a:ext cx="52014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Classification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with Decision Trees &amp; Nearest Neighbors </a:t>
            </a:r>
            <a:endParaRPr sz="2400"/>
          </a:p>
        </p:txBody>
      </p:sp>
      <p:sp>
        <p:nvSpPr>
          <p:cNvPr id="203" name="Google Shape;203;p1"/>
          <p:cNvSpPr txBox="1"/>
          <p:nvPr/>
        </p:nvSpPr>
        <p:spPr>
          <a:xfrm>
            <a:off x="2742750" y="3194550"/>
            <a:ext cx="3658500" cy="1467000"/>
          </a:xfrm>
          <a:prstGeom prst="rect">
            <a:avLst/>
          </a:prstGeom>
          <a:solidFill>
            <a:srgbClr val="25BD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Sarala"/>
                <a:ea typeface="Sarala"/>
                <a:cs typeface="Sarala"/>
                <a:sym typeface="Sarala"/>
              </a:rPr>
              <a:t>Ilya Chugunov</a:t>
            </a:r>
            <a:endParaRPr b="1" i="0" sz="1400" u="none" cap="none" strike="noStrike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Sarala"/>
                <a:ea typeface="Sarala"/>
                <a:cs typeface="Sarala"/>
                <a:sym typeface="Sarala"/>
              </a:rPr>
              <a:t>Princeton AI4ALL</a:t>
            </a:r>
            <a:endParaRPr b="1" i="0" sz="1400" u="none" cap="none" strike="noStrike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Sarala"/>
                <a:ea typeface="Sarala"/>
                <a:cs typeface="Sarala"/>
                <a:sym typeface="Sarala"/>
              </a:rPr>
              <a:t>Slides adapted from: Maddie Bland / Wells Lucas Santo / Judy Du (AI4ALL)</a:t>
            </a:r>
            <a:endParaRPr b="0" i="0" sz="1200" u="none" cap="none" strike="noStrike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"/>
          <p:cNvSpPr txBox="1"/>
          <p:nvPr>
            <p:ph idx="1" type="body"/>
          </p:nvPr>
        </p:nvSpPr>
        <p:spPr>
          <a:xfrm>
            <a:off x="457200" y="959575"/>
            <a:ext cx="4446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Classification:</a:t>
            </a:r>
            <a:r>
              <a:rPr lang="en"/>
              <a:t> A type of supervised learning problem where we want to determine what </a:t>
            </a:r>
            <a:r>
              <a:rPr b="1" i="1" lang="en"/>
              <a:t>class</a:t>
            </a:r>
            <a:r>
              <a:rPr lang="en"/>
              <a:t> each </a:t>
            </a:r>
            <a:r>
              <a:rPr b="1" i="1" lang="en"/>
              <a:t>example</a:t>
            </a:r>
            <a:r>
              <a:rPr lang="en"/>
              <a:t> belongs to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3" name="Google Shape;2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766312" y="1846712"/>
            <a:ext cx="1957376" cy="18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4">
            <a:alphaModFix/>
          </a:blip>
          <a:srcRect b="10030" l="12172" r="0" t="23081"/>
          <a:stretch/>
        </p:blipFill>
        <p:spPr>
          <a:xfrm>
            <a:off x="5000502" y="1789000"/>
            <a:ext cx="1708425" cy="19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>
            <p:ph type="title"/>
          </p:nvPr>
        </p:nvSpPr>
        <p:spPr>
          <a:xfrm>
            <a:off x="457206" y="408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Classification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5039300" y="4307275"/>
            <a:ext cx="1630800" cy="6204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7053563" y="4307275"/>
            <a:ext cx="1630800" cy="6204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5724950" y="3861325"/>
            <a:ext cx="259500" cy="367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7615250" y="3852125"/>
            <a:ext cx="259500" cy="367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1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506" name="Google Shape;1506;p113"/>
          <p:cNvSpPr txBox="1"/>
          <p:nvPr>
            <p:ph idx="1" type="body"/>
          </p:nvPr>
        </p:nvSpPr>
        <p:spPr>
          <a:xfrm>
            <a:off x="457200" y="959575"/>
            <a:ext cx="5030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pick the features </a:t>
            </a:r>
            <a:r>
              <a:rPr i="1" lang="en"/>
              <a:t>darkness</a:t>
            </a:r>
            <a:r>
              <a:rPr lang="en"/>
              <a:t> and </a:t>
            </a:r>
            <a:r>
              <a:rPr i="1" lang="en"/>
              <a:t>size</a:t>
            </a:r>
            <a:r>
              <a:rPr lang="en"/>
              <a:t>? And who picks these features?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07" name="Google Shape;150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0375" y="1758675"/>
            <a:ext cx="3032224" cy="17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1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513" name="Google Shape;1513;p114"/>
          <p:cNvSpPr txBox="1"/>
          <p:nvPr>
            <p:ph idx="1" type="body"/>
          </p:nvPr>
        </p:nvSpPr>
        <p:spPr>
          <a:xfrm>
            <a:off x="457200" y="959575"/>
            <a:ext cx="5030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pick the features </a:t>
            </a:r>
            <a:r>
              <a:rPr i="1" lang="en"/>
              <a:t>darkness</a:t>
            </a:r>
            <a:r>
              <a:rPr lang="en"/>
              <a:t> and </a:t>
            </a:r>
            <a:r>
              <a:rPr i="1" lang="en"/>
              <a:t>size</a:t>
            </a:r>
            <a:r>
              <a:rPr lang="en"/>
              <a:t>? And who picks these features?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somewhat arbitrary! There are different reasons to pick one feature over another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14" name="Google Shape;151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0375" y="1758675"/>
            <a:ext cx="3032224" cy="17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1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520" name="Google Shape;1520;p115"/>
          <p:cNvSpPr txBox="1"/>
          <p:nvPr>
            <p:ph idx="1" type="body"/>
          </p:nvPr>
        </p:nvSpPr>
        <p:spPr>
          <a:xfrm>
            <a:off x="457200" y="959575"/>
            <a:ext cx="50304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pick the features </a:t>
            </a:r>
            <a:r>
              <a:rPr i="1" lang="en"/>
              <a:t>darkness</a:t>
            </a:r>
            <a:r>
              <a:rPr lang="en"/>
              <a:t> and </a:t>
            </a:r>
            <a:r>
              <a:rPr i="1" lang="en"/>
              <a:t>size</a:t>
            </a:r>
            <a:r>
              <a:rPr lang="en"/>
              <a:t>? And who picks these features?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somewhat arbitrary! There are different reasons to pick one feature over another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features are chosen by specialists (like the doctors themselves) because they know those features are meaningful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Latest AI systems attempt to automatically pick the most meaningful features from the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21" name="Google Shape;152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0375" y="1758675"/>
            <a:ext cx="3032224" cy="17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ed70fadc63_0_5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(Feature Change)</a:t>
            </a:r>
            <a:endParaRPr/>
          </a:p>
        </p:txBody>
      </p:sp>
      <p:sp>
        <p:nvSpPr>
          <p:cNvPr id="1527" name="Google Shape;1527;g2ed70fadc63_0_50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K=1 Example again, this time we change the “size” feature for “roundness” (another identifying feature of melanoma is asymmetry/border shape of  mole)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528" name="Google Shape;1528;g2ed70fadc63_0_50"/>
          <p:cNvPicPr preferRelativeResize="0"/>
          <p:nvPr/>
        </p:nvPicPr>
        <p:blipFill rotWithShape="1">
          <a:blip r:embed="rId3">
            <a:alphaModFix/>
          </a:blip>
          <a:srcRect b="11909" l="76227" r="19448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9" name="Google Shape;1529;g2ed70fadc63_0_50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0" name="Google Shape;1530;g2ed70fadc63_0_50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1" name="Google Shape;1531;g2ed70fadc63_0_50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2" name="Google Shape;1532;g2ed70fadc63_0_50"/>
          <p:cNvPicPr preferRelativeResize="0"/>
          <p:nvPr/>
        </p:nvPicPr>
        <p:blipFill rotWithShape="1">
          <a:blip r:embed="rId3">
            <a:alphaModFix/>
          </a:blip>
          <a:srcRect b="40787" l="81118" r="14474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g2ed70fadc63_0_50"/>
          <p:cNvPicPr preferRelativeResize="0"/>
          <p:nvPr/>
        </p:nvPicPr>
        <p:blipFill rotWithShape="1">
          <a:blip r:embed="rId3">
            <a:alphaModFix/>
          </a:blip>
          <a:srcRect b="76486" l="39152" r="56698" t="14017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g2ed70fadc63_0_50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g2ed70fadc63_0_50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g2ed70fadc63_0_50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7" name="Google Shape;1537;g2ed70fadc63_0_50"/>
          <p:cNvPicPr preferRelativeResize="0"/>
          <p:nvPr/>
        </p:nvPicPr>
        <p:blipFill rotWithShape="1">
          <a:blip r:embed="rId3">
            <a:alphaModFix/>
          </a:blip>
          <a:srcRect b="32763" l="91035" r="4048" t="60658"/>
          <a:stretch/>
        </p:blipFill>
        <p:spPr>
          <a:xfrm>
            <a:off x="6317925" y="273420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g2ed70fadc63_0_50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g2ed70fadc63_0_50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0" name="Google Shape;1540;g2ed70fadc63_0_50"/>
          <p:cNvCxnSpPr>
            <a:endCxn id="1536" idx="3"/>
          </p:cNvCxnSpPr>
          <p:nvPr/>
        </p:nvCxnSpPr>
        <p:spPr>
          <a:xfrm flipH="1" rot="10800000">
            <a:off x="6584685" y="2111431"/>
            <a:ext cx="920100" cy="565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1" name="Google Shape;1541;g2ed70fadc63_0_50"/>
          <p:cNvCxnSpPr>
            <a:endCxn id="1531" idx="2"/>
          </p:cNvCxnSpPr>
          <p:nvPr/>
        </p:nvCxnSpPr>
        <p:spPr>
          <a:xfrm flipH="1" rot="10800000">
            <a:off x="6586968" y="2345398"/>
            <a:ext cx="1458600" cy="331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2" name="Google Shape;1542;g2ed70fadc63_0_50"/>
          <p:cNvCxnSpPr/>
          <p:nvPr/>
        </p:nvCxnSpPr>
        <p:spPr>
          <a:xfrm flipH="1">
            <a:off x="6546845" y="2676968"/>
            <a:ext cx="26700" cy="397800"/>
          </a:xfrm>
          <a:prstGeom prst="straightConnector1">
            <a:avLst/>
          </a:prstGeom>
          <a:noFill/>
          <a:ln cap="flat" cmpd="sng" w="19050">
            <a:solidFill>
              <a:srgbClr val="FF747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3" name="Google Shape;1543;g2ed70fadc63_0_50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g2ed70fadc63_0_50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g2ed70fadc63_0_50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g2ed70fadc63_0_50"/>
          <p:cNvSpPr txBox="1"/>
          <p:nvPr/>
        </p:nvSpPr>
        <p:spPr>
          <a:xfrm>
            <a:off x="6011700" y="22855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FF74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g2ed70fadc63_0_50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ed70fadc63_0_7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(Feature Change)</a:t>
            </a:r>
            <a:endParaRPr/>
          </a:p>
        </p:txBody>
      </p:sp>
      <p:sp>
        <p:nvSpPr>
          <p:cNvPr id="1553" name="Google Shape;1553;g2ed70fadc63_0_75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K=1 Example again, this time we change the “size” feature for “roundness” (another identifying feature of melanoma is asymmetry/border shape of  mole)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554" name="Google Shape;1554;g2ed70fadc63_0_75"/>
          <p:cNvPicPr preferRelativeResize="0"/>
          <p:nvPr/>
        </p:nvPicPr>
        <p:blipFill rotWithShape="1">
          <a:blip r:embed="rId3">
            <a:alphaModFix/>
          </a:blip>
          <a:srcRect b="11909" l="76227" r="19448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5" name="Google Shape;1555;g2ed70fadc63_0_75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6" name="Google Shape;1556;g2ed70fadc63_0_75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7" name="Google Shape;1557;g2ed70fadc63_0_75"/>
          <p:cNvSpPr/>
          <p:nvPr/>
        </p:nvSpPr>
        <p:spPr>
          <a:xfrm>
            <a:off x="8045568" y="2598773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8" name="Google Shape;1558;g2ed70fadc63_0_75"/>
          <p:cNvPicPr preferRelativeResize="0"/>
          <p:nvPr/>
        </p:nvPicPr>
        <p:blipFill rotWithShape="1">
          <a:blip r:embed="rId3">
            <a:alphaModFix/>
          </a:blip>
          <a:srcRect b="40787" l="81118" r="14474" t="51447"/>
          <a:stretch/>
        </p:blipFill>
        <p:spPr>
          <a:xfrm>
            <a:off x="7043700" y="1341788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g2ed70fadc63_0_75"/>
          <p:cNvPicPr preferRelativeResize="0"/>
          <p:nvPr/>
        </p:nvPicPr>
        <p:blipFill rotWithShape="1">
          <a:blip r:embed="rId3">
            <a:alphaModFix/>
          </a:blip>
          <a:srcRect b="76486" l="39152" r="56698" t="14017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g2ed70fadc63_0_75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g2ed70fadc63_0_75"/>
          <p:cNvSpPr txBox="1"/>
          <p:nvPr/>
        </p:nvSpPr>
        <p:spPr>
          <a:xfrm rot="-5400000">
            <a:off x="5151300" y="1985321"/>
            <a:ext cx="13098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roundness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g2ed70fadc63_0_75"/>
          <p:cNvSpPr/>
          <p:nvPr/>
        </p:nvSpPr>
        <p:spPr>
          <a:xfrm>
            <a:off x="7493670" y="205191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3" name="Google Shape;1563;g2ed70fadc63_0_75"/>
          <p:cNvPicPr preferRelativeResize="0"/>
          <p:nvPr/>
        </p:nvPicPr>
        <p:blipFill rotWithShape="1">
          <a:blip r:embed="rId3">
            <a:alphaModFix/>
          </a:blip>
          <a:srcRect b="32763" l="91035" r="4048" t="60658"/>
          <a:stretch/>
        </p:blipFill>
        <p:spPr>
          <a:xfrm>
            <a:off x="6325550" y="165635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g2ed70fadc63_0_75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5" name="Google Shape;1565;g2ed70fadc63_0_75"/>
          <p:cNvCxnSpPr>
            <a:stCxn id="1566" idx="4"/>
            <a:endCxn id="1562" idx="3"/>
          </p:cNvCxnSpPr>
          <p:nvPr/>
        </p:nvCxnSpPr>
        <p:spPr>
          <a:xfrm>
            <a:off x="6571945" y="1765118"/>
            <a:ext cx="932700" cy="3459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7" name="Google Shape;1567;g2ed70fadc63_0_75"/>
          <p:cNvCxnSpPr>
            <a:stCxn id="1566" idx="5"/>
            <a:endCxn id="1557" idx="2"/>
          </p:cNvCxnSpPr>
          <p:nvPr/>
        </p:nvCxnSpPr>
        <p:spPr>
          <a:xfrm>
            <a:off x="6598780" y="1754969"/>
            <a:ext cx="1446900" cy="8784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8" name="Google Shape;1568;g2ed70fadc63_0_75"/>
          <p:cNvCxnSpPr>
            <a:stCxn id="1566" idx="4"/>
          </p:cNvCxnSpPr>
          <p:nvPr/>
        </p:nvCxnSpPr>
        <p:spPr>
          <a:xfrm flipH="1">
            <a:off x="6544345" y="1765118"/>
            <a:ext cx="27600" cy="1261500"/>
          </a:xfrm>
          <a:prstGeom prst="straightConnector1">
            <a:avLst/>
          </a:prstGeom>
          <a:noFill/>
          <a:ln cap="flat" cmpd="sng" w="19050">
            <a:solidFill>
              <a:srgbClr val="FF747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9" name="Google Shape;1569;g2ed70fadc63_0_75"/>
          <p:cNvSpPr txBox="1"/>
          <p:nvPr/>
        </p:nvSpPr>
        <p:spPr>
          <a:xfrm>
            <a:off x="6953900" y="999713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g2ed70fadc63_0_75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g2ed70fadc63_0_75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g2ed70fadc63_0_75"/>
          <p:cNvSpPr txBox="1"/>
          <p:nvPr/>
        </p:nvSpPr>
        <p:spPr>
          <a:xfrm>
            <a:off x="6048300" y="12230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FF74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g2ed70fadc63_0_75"/>
          <p:cNvSpPr/>
          <p:nvPr/>
        </p:nvSpPr>
        <p:spPr>
          <a:xfrm>
            <a:off x="6533995" y="1695818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ed70fadc63_0_10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(Feature Change)</a:t>
            </a:r>
            <a:endParaRPr/>
          </a:p>
        </p:txBody>
      </p:sp>
      <p:sp>
        <p:nvSpPr>
          <p:cNvPr id="1578" name="Google Shape;1578;g2ed70fadc63_0_100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K=1 Example again, this time we change the “size” feature for “roundness” (another identifying feature of melanoma is asymmetry/border shape of  mole)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Classification changes from good to bad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feature selection is extremely important, can completely change the outcome of a network/algorithm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579" name="Google Shape;1579;g2ed70fadc63_0_100"/>
          <p:cNvPicPr preferRelativeResize="0"/>
          <p:nvPr/>
        </p:nvPicPr>
        <p:blipFill rotWithShape="1">
          <a:blip r:embed="rId3">
            <a:alphaModFix/>
          </a:blip>
          <a:srcRect b="11909" l="76227" r="19448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0" name="Google Shape;1580;g2ed70fadc63_0_100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1" name="Google Shape;1581;g2ed70fadc63_0_100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82" name="Google Shape;1582;g2ed70fadc63_0_100"/>
          <p:cNvSpPr/>
          <p:nvPr/>
        </p:nvSpPr>
        <p:spPr>
          <a:xfrm>
            <a:off x="8045568" y="2598773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3" name="Google Shape;1583;g2ed70fadc63_0_100"/>
          <p:cNvPicPr preferRelativeResize="0"/>
          <p:nvPr/>
        </p:nvPicPr>
        <p:blipFill rotWithShape="1">
          <a:blip r:embed="rId3">
            <a:alphaModFix/>
          </a:blip>
          <a:srcRect b="40787" l="81118" r="14474" t="51447"/>
          <a:stretch/>
        </p:blipFill>
        <p:spPr>
          <a:xfrm>
            <a:off x="7043700" y="1341788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g2ed70fadc63_0_100"/>
          <p:cNvPicPr preferRelativeResize="0"/>
          <p:nvPr/>
        </p:nvPicPr>
        <p:blipFill rotWithShape="1">
          <a:blip r:embed="rId3">
            <a:alphaModFix/>
          </a:blip>
          <a:srcRect b="76486" l="39152" r="56698" t="14017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g2ed70fadc63_0_100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g2ed70fadc63_0_100"/>
          <p:cNvSpPr txBox="1"/>
          <p:nvPr/>
        </p:nvSpPr>
        <p:spPr>
          <a:xfrm rot="-5400000">
            <a:off x="5151300" y="1985321"/>
            <a:ext cx="13098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roundness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g2ed70fadc63_0_100"/>
          <p:cNvSpPr/>
          <p:nvPr/>
        </p:nvSpPr>
        <p:spPr>
          <a:xfrm>
            <a:off x="7493670" y="205191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8" name="Google Shape;1588;g2ed70fadc63_0_100"/>
          <p:cNvPicPr preferRelativeResize="0"/>
          <p:nvPr/>
        </p:nvPicPr>
        <p:blipFill rotWithShape="1">
          <a:blip r:embed="rId3">
            <a:alphaModFix/>
          </a:blip>
          <a:srcRect b="32763" l="91035" r="4048" t="60658"/>
          <a:stretch/>
        </p:blipFill>
        <p:spPr>
          <a:xfrm>
            <a:off x="6325550" y="165635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g2ed70fadc63_0_100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0" name="Google Shape;1590;g2ed70fadc63_0_100"/>
          <p:cNvCxnSpPr>
            <a:stCxn id="1591" idx="6"/>
            <a:endCxn id="1589" idx="0"/>
          </p:cNvCxnSpPr>
          <p:nvPr/>
        </p:nvCxnSpPr>
        <p:spPr>
          <a:xfrm flipH="1">
            <a:off x="6546895" y="1730468"/>
            <a:ext cx="63000" cy="13443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2" name="Google Shape;1592;g2ed70fadc63_0_100"/>
          <p:cNvCxnSpPr>
            <a:stCxn id="1591" idx="5"/>
            <a:endCxn id="1582" idx="2"/>
          </p:cNvCxnSpPr>
          <p:nvPr/>
        </p:nvCxnSpPr>
        <p:spPr>
          <a:xfrm>
            <a:off x="6598780" y="1754969"/>
            <a:ext cx="1446900" cy="8784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3" name="Google Shape;1593;g2ed70fadc63_0_100"/>
          <p:cNvCxnSpPr>
            <a:stCxn id="1591" idx="5"/>
            <a:endCxn id="1587" idx="2"/>
          </p:cNvCxnSpPr>
          <p:nvPr/>
        </p:nvCxnSpPr>
        <p:spPr>
          <a:xfrm>
            <a:off x="6598780" y="1754969"/>
            <a:ext cx="894900" cy="331500"/>
          </a:xfrm>
          <a:prstGeom prst="straightConnector1">
            <a:avLst/>
          </a:prstGeom>
          <a:noFill/>
          <a:ln cap="flat" cmpd="sng" w="19050">
            <a:solidFill>
              <a:srgbClr val="FF747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4" name="Google Shape;1594;g2ed70fadc63_0_100"/>
          <p:cNvSpPr txBox="1"/>
          <p:nvPr/>
        </p:nvSpPr>
        <p:spPr>
          <a:xfrm>
            <a:off x="6953900" y="999713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g2ed70fadc63_0_100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g2ed70fadc63_0_100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g2ed70fadc63_0_100"/>
          <p:cNvSpPr txBox="1"/>
          <p:nvPr/>
        </p:nvSpPr>
        <p:spPr>
          <a:xfrm>
            <a:off x="6087900" y="11883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FF74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g2ed70fadc63_0_100"/>
          <p:cNvSpPr/>
          <p:nvPr/>
        </p:nvSpPr>
        <p:spPr>
          <a:xfrm>
            <a:off x="6533995" y="1695818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1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Concepts Learned</a:t>
            </a:r>
            <a:endParaRPr/>
          </a:p>
        </p:txBody>
      </p:sp>
      <p:sp>
        <p:nvSpPr>
          <p:cNvPr id="1603" name="Google Shape;1603;p116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Classification</a:t>
            </a:r>
            <a:r>
              <a:rPr lang="en"/>
              <a:t>: A type of supervised learning problem where we want to determine what class each example belongs 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Decision Tree</a:t>
            </a:r>
            <a:r>
              <a:rPr lang="en"/>
              <a:t>: A classification algorithm that is constructed by making “best splits” of the training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Nearest Neighbors</a:t>
            </a:r>
            <a:r>
              <a:rPr lang="en"/>
              <a:t>: A classification algorithm based on the idea that examples should have the same class as those that are nearby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259bdc4b0e7_0_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Coding Activity! </a:t>
            </a:r>
            <a:endParaRPr/>
          </a:p>
        </p:txBody>
      </p:sp>
      <p:sp>
        <p:nvSpPr>
          <p:cNvPr id="1609" name="Google Shape;1609;g259bdc4b0e7_0_0"/>
          <p:cNvSpPr txBox="1"/>
          <p:nvPr>
            <p:ph idx="1" type="body"/>
          </p:nvPr>
        </p:nvSpPr>
        <p:spPr>
          <a:xfrm>
            <a:off x="457200" y="959575"/>
            <a:ext cx="79935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/>
              <a:t>https://bit.ly/3zOhjP3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The Classification </a:t>
            </a:r>
            <a:r>
              <a:rPr lang="en"/>
              <a:t>Exercise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10"/>
          <p:cNvSpPr txBox="1"/>
          <p:nvPr>
            <p:ph idx="1" type="body"/>
          </p:nvPr>
        </p:nvSpPr>
        <p:spPr>
          <a:xfrm>
            <a:off x="457200" y="959575"/>
            <a:ext cx="42069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Classification:</a:t>
            </a:r>
            <a:r>
              <a:rPr lang="en"/>
              <a:t> A type of supervised learning problem where we want to determine what </a:t>
            </a:r>
            <a:r>
              <a:rPr i="1" lang="en"/>
              <a:t>class</a:t>
            </a:r>
            <a:r>
              <a:rPr lang="en"/>
              <a:t> each </a:t>
            </a:r>
            <a:r>
              <a:rPr i="1" lang="en"/>
              <a:t>example</a:t>
            </a:r>
            <a:r>
              <a:rPr lang="en"/>
              <a:t> belongs 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 if an image contains a turkey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classes?	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are the examples? Or, what do you want to sort?</a:t>
            </a:r>
            <a:endParaRPr/>
          </a:p>
        </p:txBody>
      </p:sp>
      <p:pic>
        <p:nvPicPr>
          <p:cNvPr id="286" name="Google Shape;2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5550" y="151125"/>
            <a:ext cx="2892075" cy="49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000">
                <a:latin typeface="Fira Sans"/>
                <a:ea typeface="Fira Sans"/>
                <a:cs typeface="Fira Sans"/>
                <a:sym typeface="Fira Sans"/>
              </a:rPr>
              <a:t>Binary and Multiclass Classification</a:t>
            </a:r>
            <a:endParaRPr b="1" sz="3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2" name="Google Shape;292;p11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Sarala"/>
                <a:ea typeface="Sarala"/>
                <a:cs typeface="Sarala"/>
                <a:sym typeface="Sarala"/>
              </a:rPr>
              <a:t>Binary Classification</a:t>
            </a:r>
            <a:r>
              <a:rPr lang="en">
                <a:latin typeface="Sarala"/>
                <a:ea typeface="Sarala"/>
                <a:cs typeface="Sarala"/>
                <a:sym typeface="Sarala"/>
              </a:rPr>
              <a:t>: When there are only </a:t>
            </a:r>
            <a:r>
              <a:rPr b="1" lang="en"/>
              <a:t>two</a:t>
            </a:r>
            <a:r>
              <a:rPr lang="en">
                <a:latin typeface="Sarala"/>
                <a:ea typeface="Sarala"/>
                <a:cs typeface="Sarala"/>
                <a:sym typeface="Sarala"/>
              </a:rPr>
              <a:t> classes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Examples: 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Are you sick?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rala"/>
              <a:buChar char="■"/>
            </a:pPr>
            <a:r>
              <a:rPr lang="en"/>
              <a:t>Does the picture have a dog?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Sarala"/>
                <a:ea typeface="Sarala"/>
                <a:cs typeface="Sarala"/>
                <a:sym typeface="Sarala"/>
              </a:rPr>
              <a:t>Multinomial Classification</a:t>
            </a:r>
            <a:r>
              <a:rPr lang="en">
                <a:latin typeface="Sarala"/>
                <a:ea typeface="Sarala"/>
                <a:cs typeface="Sarala"/>
                <a:sym typeface="Sarala"/>
              </a:rPr>
              <a:t>: When there are </a:t>
            </a:r>
            <a:r>
              <a:rPr b="1" lang="en"/>
              <a:t>many</a:t>
            </a:r>
            <a:r>
              <a:rPr lang="en">
                <a:latin typeface="Sarala"/>
                <a:ea typeface="Sarala"/>
                <a:cs typeface="Sarala"/>
                <a:sym typeface="Sarala"/>
              </a:rPr>
              <a:t> classes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Examples: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What genre of music is this song? (e.g.</a:t>
            </a:r>
            <a:r>
              <a:rPr lang="en"/>
              <a:t> rock, rap, country)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What object is in this picture?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Binary and Multiclass Classification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8325" y="1188687"/>
            <a:ext cx="3688200" cy="27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2"/>
          <p:cNvSpPr txBox="1"/>
          <p:nvPr/>
        </p:nvSpPr>
        <p:spPr>
          <a:xfrm>
            <a:off x="6044000" y="4049350"/>
            <a:ext cx="1763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Multinomial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300" name="Google Shape;30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900" y="1189425"/>
            <a:ext cx="3688200" cy="276463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2"/>
          <p:cNvSpPr txBox="1"/>
          <p:nvPr/>
        </p:nvSpPr>
        <p:spPr>
          <a:xfrm>
            <a:off x="1994550" y="4049350"/>
            <a:ext cx="858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Binary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302" name="Google Shape;302;p12"/>
          <p:cNvPicPr preferRelativeResize="0"/>
          <p:nvPr/>
        </p:nvPicPr>
        <p:blipFill rotWithShape="1">
          <a:blip r:embed="rId5">
            <a:alphaModFix/>
          </a:blip>
          <a:srcRect b="5258" l="0" r="0" t="0"/>
          <a:stretch/>
        </p:blipFill>
        <p:spPr>
          <a:xfrm>
            <a:off x="579900" y="1189425"/>
            <a:ext cx="3883967" cy="27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/>
          <p:nvPr/>
        </p:nvSpPr>
        <p:spPr>
          <a:xfrm>
            <a:off x="1032375" y="1991025"/>
            <a:ext cx="3078900" cy="1962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"/>
          <p:cNvSpPr txBox="1"/>
          <p:nvPr/>
        </p:nvSpPr>
        <p:spPr>
          <a:xfrm>
            <a:off x="808700" y="1735400"/>
            <a:ext cx="11061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Car:  100%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/>
          <p:nvPr>
            <p:ph type="title"/>
          </p:nvPr>
        </p:nvSpPr>
        <p:spPr>
          <a:xfrm>
            <a:off x="1833000" y="562977"/>
            <a:ext cx="54780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Discussions</a:t>
            </a:r>
            <a:endParaRPr/>
          </a:p>
        </p:txBody>
      </p:sp>
      <p:sp>
        <p:nvSpPr>
          <p:cNvPr id="310" name="Google Shape;310;p13"/>
          <p:cNvSpPr txBox="1"/>
          <p:nvPr>
            <p:ph idx="1" type="subTitle"/>
          </p:nvPr>
        </p:nvSpPr>
        <p:spPr>
          <a:xfrm>
            <a:off x="1998900" y="2685025"/>
            <a:ext cx="51462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100">
                <a:solidFill>
                  <a:srgbClr val="25BDC4"/>
                </a:solidFill>
              </a:rPr>
              <a:t>What are applications of classification</a:t>
            </a:r>
            <a:r>
              <a:rPr b="1" lang="en" sz="2100"/>
              <a:t>?</a:t>
            </a:r>
            <a:r>
              <a:rPr b="1" lang="en"/>
              <a:t>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25BDC4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BDC4"/>
              </a:buClr>
              <a:buSzPts val="1800"/>
              <a:buChar char="●"/>
            </a:pPr>
            <a:r>
              <a:rPr b="1" lang="en" sz="1800">
                <a:solidFill>
                  <a:srgbClr val="25BDC4"/>
                </a:solidFill>
              </a:rPr>
              <a:t>What </a:t>
            </a:r>
            <a:r>
              <a:rPr b="1" lang="en">
                <a:solidFill>
                  <a:srgbClr val="25BDC4"/>
                </a:solidFill>
              </a:rPr>
              <a:t>would</a:t>
            </a:r>
            <a:r>
              <a:rPr b="1" lang="en" sz="1800">
                <a:solidFill>
                  <a:srgbClr val="25BDC4"/>
                </a:solidFill>
              </a:rPr>
              <a:t> the examples be?</a:t>
            </a:r>
            <a:endParaRPr b="1" sz="1800">
              <a:solidFill>
                <a:srgbClr val="25BDC4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BDC4"/>
              </a:buClr>
              <a:buSzPts val="1800"/>
              <a:buChar char="●"/>
            </a:pPr>
            <a:r>
              <a:rPr b="1" lang="en" sz="1800">
                <a:solidFill>
                  <a:srgbClr val="25BDC4"/>
                </a:solidFill>
              </a:rPr>
              <a:t>What </a:t>
            </a:r>
            <a:r>
              <a:rPr b="1" lang="en">
                <a:solidFill>
                  <a:srgbClr val="25BDC4"/>
                </a:solidFill>
              </a:rPr>
              <a:t>would</a:t>
            </a:r>
            <a:r>
              <a:rPr b="1" lang="en" sz="1800">
                <a:solidFill>
                  <a:srgbClr val="25BDC4"/>
                </a:solidFill>
              </a:rPr>
              <a:t> the labels be?</a:t>
            </a:r>
            <a:endParaRPr b="1" sz="1800">
              <a:solidFill>
                <a:srgbClr val="25BDC4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BDC4"/>
              </a:buClr>
              <a:buSzPts val="1800"/>
              <a:buChar char="●"/>
            </a:pPr>
            <a:r>
              <a:rPr b="1" lang="en" sz="1800">
                <a:solidFill>
                  <a:srgbClr val="25BDC4"/>
                </a:solidFill>
              </a:rPr>
              <a:t>Is this binary or </a:t>
            </a:r>
            <a:r>
              <a:rPr b="1" lang="en"/>
              <a:t>multinomial classification</a:t>
            </a:r>
            <a:r>
              <a:rPr b="1" lang="en" sz="1800">
                <a:solidFill>
                  <a:srgbClr val="25BDC4"/>
                </a:solidFill>
              </a:rPr>
              <a:t>?</a:t>
            </a:r>
            <a:endParaRPr b="1" sz="1800">
              <a:solidFill>
                <a:srgbClr val="25BDC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General Approach to Classification</a:t>
            </a:r>
            <a:endParaRPr/>
          </a:p>
        </p:txBody>
      </p:sp>
      <p:sp>
        <p:nvSpPr>
          <p:cNvPr id="316" name="Google Shape;316;p14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build a model that assigns the correct class (label) to an example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is also known as a </a:t>
            </a:r>
            <a:r>
              <a:rPr b="1" lang="en"/>
              <a:t>classifier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need: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1800"/>
              <a:buAutoNum type="arabicPeriod"/>
            </a:pPr>
            <a:r>
              <a:rPr lang="en">
                <a:solidFill>
                  <a:srgbClr val="4BB8B4"/>
                </a:solidFill>
              </a:rPr>
              <a:t>Identify what the data type is (image? text? numbers?)</a:t>
            </a:r>
            <a:endParaRPr>
              <a:solidFill>
                <a:srgbClr val="4BB8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7" name="Google Shape;317;p14"/>
          <p:cNvPicPr preferRelativeResize="0"/>
          <p:nvPr/>
        </p:nvPicPr>
        <p:blipFill rotWithShape="1">
          <a:blip r:embed="rId3">
            <a:alphaModFix/>
          </a:blip>
          <a:srcRect b="10030" l="12172" r="0" t="23081"/>
          <a:stretch/>
        </p:blipFill>
        <p:spPr>
          <a:xfrm>
            <a:off x="7162425" y="2423450"/>
            <a:ext cx="1649175" cy="18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General Approach to Classification</a:t>
            </a:r>
            <a:endParaRPr/>
          </a:p>
        </p:txBody>
      </p:sp>
      <p:sp>
        <p:nvSpPr>
          <p:cNvPr id="323" name="Google Shape;323;p15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build a model that assigns the correct class (label) to an example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is also known as a </a:t>
            </a:r>
            <a:r>
              <a:rPr b="1" lang="en"/>
              <a:t>classifier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need: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 what the data type is (image? text? numbers?)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1800"/>
              <a:buAutoNum type="arabicPeriod"/>
            </a:pPr>
            <a:r>
              <a:rPr lang="en">
                <a:solidFill>
                  <a:srgbClr val="4BB8B4"/>
                </a:solidFill>
              </a:rPr>
              <a:t>Identify what the classes (labels) will be</a:t>
            </a:r>
            <a:endParaRPr>
              <a:solidFill>
                <a:srgbClr val="4BB8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5039300" y="4307275"/>
            <a:ext cx="1630800" cy="6204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5"/>
          <p:cNvSpPr/>
          <p:nvPr/>
        </p:nvSpPr>
        <p:spPr>
          <a:xfrm>
            <a:off x="7053563" y="4307275"/>
            <a:ext cx="1630800" cy="6204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5"/>
          <p:cNvSpPr/>
          <p:nvPr/>
        </p:nvSpPr>
        <p:spPr>
          <a:xfrm>
            <a:off x="5724950" y="3861325"/>
            <a:ext cx="259500" cy="367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5"/>
          <p:cNvSpPr/>
          <p:nvPr/>
        </p:nvSpPr>
        <p:spPr>
          <a:xfrm>
            <a:off x="7615250" y="3852125"/>
            <a:ext cx="259500" cy="367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General Approach to Classification</a:t>
            </a:r>
            <a:endParaRPr/>
          </a:p>
        </p:txBody>
      </p:sp>
      <p:sp>
        <p:nvSpPr>
          <p:cNvPr id="333" name="Google Shape;333;p16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build a model that assigns the correct class (label) to an example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is also known as a </a:t>
            </a:r>
            <a:r>
              <a:rPr b="1" lang="en"/>
              <a:t>classifier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need: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 what the data type is (image? text? numbers?)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 what the classes (labels) will be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1800"/>
              <a:buAutoNum type="arabicPeriod"/>
            </a:pPr>
            <a:r>
              <a:rPr lang="en">
                <a:solidFill>
                  <a:srgbClr val="4BB8B4"/>
                </a:solidFill>
              </a:rPr>
              <a:t>Identify what </a:t>
            </a:r>
            <a:r>
              <a:rPr b="1" lang="en">
                <a:solidFill>
                  <a:srgbClr val="4BB8B4"/>
                </a:solidFill>
              </a:rPr>
              <a:t>features</a:t>
            </a:r>
            <a:r>
              <a:rPr lang="en">
                <a:solidFill>
                  <a:srgbClr val="4BB8B4"/>
                </a:solidFill>
              </a:rPr>
              <a:t> we care about</a:t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>
            <a:off x="6216875" y="3873425"/>
            <a:ext cx="2147400" cy="1000800"/>
          </a:xfrm>
          <a:prstGeom prst="cloudCallout">
            <a:avLst>
              <a:gd fmla="val 61903" name="adj1"/>
              <a:gd fmla="val -53382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Wheels? </a:t>
            </a:r>
            <a:r>
              <a:rPr b="0" i="0" lang="en" sz="12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✅</a:t>
            </a:r>
            <a:endParaRPr b="1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Headlights?</a:t>
            </a:r>
            <a:r>
              <a:rPr b="0" i="0" lang="en" sz="12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✅</a:t>
            </a:r>
            <a:endParaRPr b="1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General Approach to Classification</a:t>
            </a:r>
            <a:endParaRPr/>
          </a:p>
        </p:txBody>
      </p:sp>
      <p:sp>
        <p:nvSpPr>
          <p:cNvPr id="340" name="Google Shape;340;p17"/>
          <p:cNvSpPr txBox="1"/>
          <p:nvPr>
            <p:ph idx="1" type="body"/>
          </p:nvPr>
        </p:nvSpPr>
        <p:spPr>
          <a:xfrm>
            <a:off x="457200" y="959575"/>
            <a:ext cx="8196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build a model that assigns the correct class (label) to an example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is also known as a </a:t>
            </a:r>
            <a:r>
              <a:rPr b="1" lang="en"/>
              <a:t>classifier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need: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 what the data type is (image? text? numbers?)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 what the classes (labels) will be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Identify what </a:t>
            </a:r>
            <a:r>
              <a:rPr b="1" lang="en">
                <a:solidFill>
                  <a:schemeClr val="dk1"/>
                </a:solidFill>
              </a:rPr>
              <a:t>features</a:t>
            </a:r>
            <a:r>
              <a:rPr lang="en">
                <a:solidFill>
                  <a:schemeClr val="dk1"/>
                </a:solidFill>
              </a:rPr>
              <a:t> we care about</a:t>
            </a:r>
            <a:endParaRPr>
              <a:solidFill>
                <a:srgbClr val="4BB8B4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1800"/>
              <a:buAutoNum type="arabicPeriod"/>
            </a:pPr>
            <a:r>
              <a:rPr b="1" lang="en">
                <a:solidFill>
                  <a:srgbClr val="4BB8B4"/>
                </a:solidFill>
              </a:rPr>
              <a:t>Training Set</a:t>
            </a:r>
            <a:r>
              <a:rPr lang="en">
                <a:solidFill>
                  <a:srgbClr val="4BB8B4"/>
                </a:solidFill>
              </a:rPr>
              <a:t>: A dataset of already labelled examples</a:t>
            </a:r>
            <a:endParaRPr>
              <a:solidFill>
                <a:srgbClr val="4BB8B4"/>
              </a:solidFill>
            </a:endParaRPr>
          </a:p>
        </p:txBody>
      </p:sp>
      <p:pic>
        <p:nvPicPr>
          <p:cNvPr id="341" name="Google Shape;341;p17"/>
          <p:cNvPicPr preferRelativeResize="0"/>
          <p:nvPr/>
        </p:nvPicPr>
        <p:blipFill rotWithShape="1">
          <a:blip r:embed="rId3">
            <a:alphaModFix/>
          </a:blip>
          <a:srcRect b="10030" l="12172" r="0" t="23081"/>
          <a:stretch/>
        </p:blipFill>
        <p:spPr>
          <a:xfrm>
            <a:off x="1804775" y="4221414"/>
            <a:ext cx="844990" cy="85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0910" y="4235081"/>
            <a:ext cx="800561" cy="85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3787512" y="4200973"/>
            <a:ext cx="839486" cy="93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5321" y="4221408"/>
            <a:ext cx="1428178" cy="83948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7"/>
          <p:cNvSpPr/>
          <p:nvPr/>
        </p:nvSpPr>
        <p:spPr>
          <a:xfrm>
            <a:off x="1804785" y="3728300"/>
            <a:ext cx="737100" cy="4104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7"/>
          <p:cNvSpPr/>
          <p:nvPr/>
        </p:nvSpPr>
        <p:spPr>
          <a:xfrm>
            <a:off x="2820903" y="3735141"/>
            <a:ext cx="737100" cy="4104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/>
          <p:nvPr/>
        </p:nvSpPr>
        <p:spPr>
          <a:xfrm>
            <a:off x="4983578" y="3728300"/>
            <a:ext cx="737100" cy="4104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7"/>
          <p:cNvSpPr/>
          <p:nvPr/>
        </p:nvSpPr>
        <p:spPr>
          <a:xfrm>
            <a:off x="3763066" y="3728300"/>
            <a:ext cx="800400" cy="4104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Car 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261675" y="4911150"/>
            <a:ext cx="2502000" cy="2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to Classification</a:t>
            </a:r>
            <a:endParaRPr/>
          </a:p>
        </p:txBody>
      </p:sp>
      <p:sp>
        <p:nvSpPr>
          <p:cNvPr id="355" name="Google Shape;355;p18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1800"/>
              <a:buAutoNum type="arabicPeriod"/>
            </a:pPr>
            <a:r>
              <a:rPr lang="en">
                <a:solidFill>
                  <a:srgbClr val="4BB8B4"/>
                </a:solidFill>
              </a:rPr>
              <a:t>Train our classifier on the training set</a:t>
            </a:r>
            <a:endParaRPr>
              <a:solidFill>
                <a:srgbClr val="4BB8B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Show our “robot” all the examples and classes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our classifier on new, unseen examples in the test set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 how our classifier performed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Modify and re-train our classifier to do better!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6" name="Google Shape;356;p18"/>
          <p:cNvPicPr preferRelativeResize="0"/>
          <p:nvPr/>
        </p:nvPicPr>
        <p:blipFill rotWithShape="1">
          <a:blip r:embed="rId3">
            <a:alphaModFix/>
          </a:blip>
          <a:srcRect b="19426" l="29914" r="42120" t="0"/>
          <a:stretch/>
        </p:blipFill>
        <p:spPr>
          <a:xfrm>
            <a:off x="3745725" y="2684549"/>
            <a:ext cx="1677900" cy="20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827887" y="2592713"/>
            <a:ext cx="1529075" cy="11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8"/>
          <p:cNvPicPr preferRelativeResize="0"/>
          <p:nvPr/>
        </p:nvPicPr>
        <p:blipFill rotWithShape="1">
          <a:blip r:embed="rId5">
            <a:alphaModFix/>
          </a:blip>
          <a:srcRect b="10030" l="12172" r="0" t="23081"/>
          <a:stretch/>
        </p:blipFill>
        <p:spPr>
          <a:xfrm>
            <a:off x="598300" y="2410150"/>
            <a:ext cx="1064968" cy="15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8"/>
          <p:cNvSpPr/>
          <p:nvPr/>
        </p:nvSpPr>
        <p:spPr>
          <a:xfrm>
            <a:off x="598291" y="4423987"/>
            <a:ext cx="1149300" cy="5376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8"/>
          <p:cNvSpPr/>
          <p:nvPr/>
        </p:nvSpPr>
        <p:spPr>
          <a:xfrm>
            <a:off x="2017775" y="4423975"/>
            <a:ext cx="1193100" cy="5376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8"/>
          <p:cNvSpPr/>
          <p:nvPr/>
        </p:nvSpPr>
        <p:spPr>
          <a:xfrm>
            <a:off x="1081478" y="4037421"/>
            <a:ext cx="182700" cy="31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8"/>
          <p:cNvSpPr/>
          <p:nvPr/>
        </p:nvSpPr>
        <p:spPr>
          <a:xfrm>
            <a:off x="2413599" y="4029446"/>
            <a:ext cx="182700" cy="31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94fddab76_0_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09" name="Google Shape;209;g2594fddab76_0_5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Supervised Learning: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Steps to Classification</a:t>
            </a:r>
            <a:endParaRPr/>
          </a:p>
        </p:txBody>
      </p:sp>
      <p:sp>
        <p:nvSpPr>
          <p:cNvPr id="368" name="Google Shape;368;p19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our classifier on the training set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Show our “robot” all the examples and classes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1800"/>
              <a:buAutoNum type="arabicPeriod"/>
            </a:pPr>
            <a:r>
              <a:rPr lang="en">
                <a:solidFill>
                  <a:srgbClr val="4BB8B4"/>
                </a:solidFill>
              </a:rPr>
              <a:t>Run our classifier on new, unseen examples in the test set</a:t>
            </a:r>
            <a:endParaRPr>
              <a:solidFill>
                <a:srgbClr val="4BB8B4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 how our classifier performed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Modify and re-train our classifier to do better!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9" name="Google Shape;369;p19"/>
          <p:cNvPicPr preferRelativeResize="0"/>
          <p:nvPr/>
        </p:nvPicPr>
        <p:blipFill rotWithShape="1">
          <a:blip r:embed="rId3">
            <a:alphaModFix/>
          </a:blip>
          <a:srcRect b="16317" l="0" r="0" t="0"/>
          <a:stretch/>
        </p:blipFill>
        <p:spPr>
          <a:xfrm>
            <a:off x="6035550" y="4206499"/>
            <a:ext cx="1334300" cy="8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950" y="2957125"/>
            <a:ext cx="1536900" cy="71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9"/>
          <p:cNvPicPr preferRelativeResize="0"/>
          <p:nvPr/>
        </p:nvPicPr>
        <p:blipFill rotWithShape="1">
          <a:blip r:embed="rId5">
            <a:alphaModFix/>
          </a:blip>
          <a:srcRect b="19426" l="29914" r="42119" t="0"/>
          <a:stretch/>
        </p:blipFill>
        <p:spPr>
          <a:xfrm>
            <a:off x="3745725" y="2684549"/>
            <a:ext cx="1677900" cy="20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827887" y="2592713"/>
            <a:ext cx="1529075" cy="11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9"/>
          <p:cNvPicPr preferRelativeResize="0"/>
          <p:nvPr/>
        </p:nvPicPr>
        <p:blipFill rotWithShape="1">
          <a:blip r:embed="rId7">
            <a:alphaModFix/>
          </a:blip>
          <a:srcRect b="10030" l="12172" r="0" t="23081"/>
          <a:stretch/>
        </p:blipFill>
        <p:spPr>
          <a:xfrm>
            <a:off x="598300" y="2410150"/>
            <a:ext cx="1064968" cy="15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9"/>
          <p:cNvSpPr/>
          <p:nvPr/>
        </p:nvSpPr>
        <p:spPr>
          <a:xfrm>
            <a:off x="598291" y="4423987"/>
            <a:ext cx="1149300" cy="5376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2017775" y="4423975"/>
            <a:ext cx="1193100" cy="5376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1081478" y="4037421"/>
            <a:ext cx="182700" cy="31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2413599" y="4029446"/>
            <a:ext cx="182700" cy="31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5236000" y="2504725"/>
            <a:ext cx="1065000" cy="367800"/>
          </a:xfrm>
          <a:prstGeom prst="wedgeEllipseCallout">
            <a:avLst>
              <a:gd fmla="val -43183" name="adj1"/>
              <a:gd fmla="val 104391" name="adj2"/>
            </a:avLst>
          </a:prstGeom>
          <a:solidFill>
            <a:srgbClr val="FFCC57"/>
          </a:solidFill>
          <a:ln cap="flat" cmpd="sng" w="9525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car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5423625" y="3755600"/>
            <a:ext cx="1193100" cy="450900"/>
          </a:xfrm>
          <a:prstGeom prst="wedgeEllipseCallout">
            <a:avLst>
              <a:gd fmla="val -57219" name="adj1"/>
              <a:gd fmla="val 61183" name="adj2"/>
            </a:avLst>
          </a:prstGeom>
          <a:solidFill>
            <a:srgbClr val="FFCC57"/>
          </a:solidFill>
          <a:ln cap="flat" cmpd="sng" w="9525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NOT a car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929b6e2b1_0_9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Steps to Classification</a:t>
            </a:r>
            <a:endParaRPr/>
          </a:p>
        </p:txBody>
      </p:sp>
      <p:sp>
        <p:nvSpPr>
          <p:cNvPr id="385" name="Google Shape;385;g25929b6e2b1_0_91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our classifier on the training set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Show our “robot” all the examples and classes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Run our classifier on new, unseen examples in the test 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1800"/>
              <a:buAutoNum type="arabicPeriod"/>
            </a:pPr>
            <a:r>
              <a:rPr lang="en">
                <a:solidFill>
                  <a:srgbClr val="4BB8B4"/>
                </a:solidFill>
              </a:rPr>
              <a:t>Evaluate how our classifier performed</a:t>
            </a:r>
            <a:endParaRPr>
              <a:solidFill>
                <a:srgbClr val="4BB8B4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Modify and re-train our classifier to do better!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6" name="Google Shape;386;g25929b6e2b1_0_91"/>
          <p:cNvPicPr preferRelativeResize="0"/>
          <p:nvPr/>
        </p:nvPicPr>
        <p:blipFill rotWithShape="1">
          <a:blip r:embed="rId3">
            <a:alphaModFix/>
          </a:blip>
          <a:srcRect b="16317" l="0" r="0" t="0"/>
          <a:stretch/>
        </p:blipFill>
        <p:spPr>
          <a:xfrm>
            <a:off x="6035550" y="4206499"/>
            <a:ext cx="1334300" cy="8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5929b6e2b1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950" y="2957125"/>
            <a:ext cx="1536900" cy="71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5929b6e2b1_0_91"/>
          <p:cNvPicPr preferRelativeResize="0"/>
          <p:nvPr/>
        </p:nvPicPr>
        <p:blipFill rotWithShape="1">
          <a:blip r:embed="rId5">
            <a:alphaModFix/>
          </a:blip>
          <a:srcRect b="19426" l="29914" r="42119" t="0"/>
          <a:stretch/>
        </p:blipFill>
        <p:spPr>
          <a:xfrm>
            <a:off x="3745725" y="2684549"/>
            <a:ext cx="1677900" cy="20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5929b6e2b1_0_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827887" y="2592713"/>
            <a:ext cx="1529075" cy="11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5929b6e2b1_0_91"/>
          <p:cNvPicPr preferRelativeResize="0"/>
          <p:nvPr/>
        </p:nvPicPr>
        <p:blipFill rotWithShape="1">
          <a:blip r:embed="rId7">
            <a:alphaModFix/>
          </a:blip>
          <a:srcRect b="10030" l="12172" r="0" t="23081"/>
          <a:stretch/>
        </p:blipFill>
        <p:spPr>
          <a:xfrm>
            <a:off x="598300" y="2410150"/>
            <a:ext cx="1064968" cy="15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5929b6e2b1_0_91"/>
          <p:cNvSpPr/>
          <p:nvPr/>
        </p:nvSpPr>
        <p:spPr>
          <a:xfrm>
            <a:off x="598291" y="4423987"/>
            <a:ext cx="1149300" cy="5376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5929b6e2b1_0_91"/>
          <p:cNvSpPr/>
          <p:nvPr/>
        </p:nvSpPr>
        <p:spPr>
          <a:xfrm>
            <a:off x="2017775" y="4423975"/>
            <a:ext cx="1193100" cy="5376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25929b6e2b1_0_91"/>
          <p:cNvSpPr/>
          <p:nvPr/>
        </p:nvSpPr>
        <p:spPr>
          <a:xfrm>
            <a:off x="1081478" y="4037421"/>
            <a:ext cx="182700" cy="31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25929b6e2b1_0_91"/>
          <p:cNvSpPr/>
          <p:nvPr/>
        </p:nvSpPr>
        <p:spPr>
          <a:xfrm>
            <a:off x="2413599" y="4029446"/>
            <a:ext cx="182700" cy="31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5929b6e2b1_0_91"/>
          <p:cNvSpPr/>
          <p:nvPr/>
        </p:nvSpPr>
        <p:spPr>
          <a:xfrm>
            <a:off x="5236000" y="2504725"/>
            <a:ext cx="1065000" cy="367800"/>
          </a:xfrm>
          <a:prstGeom prst="wedgeEllipseCallout">
            <a:avLst>
              <a:gd fmla="val -43183" name="adj1"/>
              <a:gd fmla="val 104391" name="adj2"/>
            </a:avLst>
          </a:prstGeom>
          <a:solidFill>
            <a:srgbClr val="FFCC57"/>
          </a:solidFill>
          <a:ln cap="flat" cmpd="sng" w="9525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car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25929b6e2b1_0_91"/>
          <p:cNvSpPr/>
          <p:nvPr/>
        </p:nvSpPr>
        <p:spPr>
          <a:xfrm>
            <a:off x="5423625" y="3755600"/>
            <a:ext cx="1193100" cy="450900"/>
          </a:xfrm>
          <a:prstGeom prst="wedgeEllipseCallout">
            <a:avLst>
              <a:gd fmla="val -57219" name="adj1"/>
              <a:gd fmla="val 61183" name="adj2"/>
            </a:avLst>
          </a:prstGeom>
          <a:solidFill>
            <a:srgbClr val="FFCC57"/>
          </a:solidFill>
          <a:ln cap="flat" cmpd="sng" w="9525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NOT a car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5929b6e2b1_0_91"/>
          <p:cNvSpPr txBox="1"/>
          <p:nvPr/>
        </p:nvSpPr>
        <p:spPr>
          <a:xfrm>
            <a:off x="7557325" y="2528188"/>
            <a:ext cx="138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5929b6e2b1_0_91"/>
          <p:cNvSpPr txBox="1"/>
          <p:nvPr/>
        </p:nvSpPr>
        <p:spPr>
          <a:xfrm>
            <a:off x="7658850" y="3821200"/>
            <a:ext cx="114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929b6e2b1_0_11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Steps to Classification</a:t>
            </a:r>
            <a:endParaRPr/>
          </a:p>
        </p:txBody>
      </p:sp>
      <p:sp>
        <p:nvSpPr>
          <p:cNvPr id="404" name="Google Shape;404;g25929b6e2b1_0_111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our classifier on the training set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Show our “robot” all the examples and classes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Run our classifier on new, unseen examples in the test 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Evaluate how our classifier performed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1800"/>
              <a:buAutoNum type="arabicPeriod"/>
            </a:pPr>
            <a:r>
              <a:rPr lang="en">
                <a:solidFill>
                  <a:srgbClr val="4BB8B4"/>
                </a:solidFill>
              </a:rPr>
              <a:t>Modify and re-train our classifier to do better! </a:t>
            </a:r>
            <a:endParaRPr>
              <a:solidFill>
                <a:srgbClr val="4BB8B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5" name="Google Shape;405;g25929b6e2b1_0_111"/>
          <p:cNvPicPr preferRelativeResize="0"/>
          <p:nvPr/>
        </p:nvPicPr>
        <p:blipFill rotWithShape="1">
          <a:blip r:embed="rId3">
            <a:alphaModFix/>
          </a:blip>
          <a:srcRect b="16317" l="0" r="0" t="0"/>
          <a:stretch/>
        </p:blipFill>
        <p:spPr>
          <a:xfrm>
            <a:off x="6035550" y="4206499"/>
            <a:ext cx="1334300" cy="8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5929b6e2b1_0_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950" y="2957125"/>
            <a:ext cx="1536900" cy="71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5929b6e2b1_0_111"/>
          <p:cNvPicPr preferRelativeResize="0"/>
          <p:nvPr/>
        </p:nvPicPr>
        <p:blipFill rotWithShape="1">
          <a:blip r:embed="rId5">
            <a:alphaModFix/>
          </a:blip>
          <a:srcRect b="19426" l="29914" r="42119" t="0"/>
          <a:stretch/>
        </p:blipFill>
        <p:spPr>
          <a:xfrm>
            <a:off x="3745725" y="2684549"/>
            <a:ext cx="1677900" cy="20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5929b6e2b1_0_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827887" y="2592713"/>
            <a:ext cx="1529075" cy="11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5929b6e2b1_0_111"/>
          <p:cNvPicPr preferRelativeResize="0"/>
          <p:nvPr/>
        </p:nvPicPr>
        <p:blipFill rotWithShape="1">
          <a:blip r:embed="rId7">
            <a:alphaModFix/>
          </a:blip>
          <a:srcRect b="10030" l="12172" r="0" t="23081"/>
          <a:stretch/>
        </p:blipFill>
        <p:spPr>
          <a:xfrm>
            <a:off x="598300" y="2410150"/>
            <a:ext cx="1064968" cy="15290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5929b6e2b1_0_111"/>
          <p:cNvSpPr/>
          <p:nvPr/>
        </p:nvSpPr>
        <p:spPr>
          <a:xfrm>
            <a:off x="598291" y="4423987"/>
            <a:ext cx="1149300" cy="5376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5929b6e2b1_0_111"/>
          <p:cNvSpPr/>
          <p:nvPr/>
        </p:nvSpPr>
        <p:spPr>
          <a:xfrm>
            <a:off x="2017775" y="4423975"/>
            <a:ext cx="1193100" cy="537600"/>
          </a:xfrm>
          <a:prstGeom prst="ellipse">
            <a:avLst/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Car Class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25929b6e2b1_0_111"/>
          <p:cNvSpPr/>
          <p:nvPr/>
        </p:nvSpPr>
        <p:spPr>
          <a:xfrm>
            <a:off x="1081478" y="4037421"/>
            <a:ext cx="182700" cy="31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5929b6e2b1_0_111"/>
          <p:cNvSpPr/>
          <p:nvPr/>
        </p:nvSpPr>
        <p:spPr>
          <a:xfrm>
            <a:off x="2413599" y="4029446"/>
            <a:ext cx="182700" cy="31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BB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5929b6e2b1_0_111"/>
          <p:cNvSpPr/>
          <p:nvPr/>
        </p:nvSpPr>
        <p:spPr>
          <a:xfrm>
            <a:off x="5236000" y="2504725"/>
            <a:ext cx="1065000" cy="367800"/>
          </a:xfrm>
          <a:prstGeom prst="wedgeEllipseCallout">
            <a:avLst>
              <a:gd fmla="val -43183" name="adj1"/>
              <a:gd fmla="val 104391" name="adj2"/>
            </a:avLst>
          </a:prstGeom>
          <a:solidFill>
            <a:srgbClr val="FFCC57"/>
          </a:solidFill>
          <a:ln cap="flat" cmpd="sng" w="9525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car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5929b6e2b1_0_111"/>
          <p:cNvSpPr/>
          <p:nvPr/>
        </p:nvSpPr>
        <p:spPr>
          <a:xfrm>
            <a:off x="5423625" y="3755600"/>
            <a:ext cx="1193100" cy="450900"/>
          </a:xfrm>
          <a:prstGeom prst="wedgeEllipseCallout">
            <a:avLst>
              <a:gd fmla="val -57219" name="adj1"/>
              <a:gd fmla="val 61183" name="adj2"/>
            </a:avLst>
          </a:prstGeom>
          <a:solidFill>
            <a:srgbClr val="FFCC57"/>
          </a:solidFill>
          <a:ln cap="flat" cmpd="sng" w="9525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NOT a car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25929b6e2b1_0_111"/>
          <p:cNvSpPr txBox="1"/>
          <p:nvPr/>
        </p:nvSpPr>
        <p:spPr>
          <a:xfrm>
            <a:off x="7557325" y="2528188"/>
            <a:ext cx="138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5929b6e2b1_0_111"/>
          <p:cNvSpPr txBox="1"/>
          <p:nvPr/>
        </p:nvSpPr>
        <p:spPr>
          <a:xfrm>
            <a:off x="7658850" y="3821200"/>
            <a:ext cx="114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5929b6e2b1_0_111"/>
          <p:cNvSpPr/>
          <p:nvPr/>
        </p:nvSpPr>
        <p:spPr>
          <a:xfrm flipH="1" rot="120794">
            <a:off x="7194082" y="1149681"/>
            <a:ext cx="1144306" cy="118452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25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Classification Algorithms</a:t>
            </a:r>
            <a:endParaRPr/>
          </a:p>
        </p:txBody>
      </p:sp>
      <p:sp>
        <p:nvSpPr>
          <p:cNvPr id="424" name="Google Shape;424;p22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lang="en"/>
              <a:t>We will learn 2 classification algorithms today: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Decision Trees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Nearest Neighbors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Classification Algorithms</a:t>
            </a:r>
            <a:endParaRPr/>
          </a:p>
        </p:txBody>
      </p:sp>
      <p:sp>
        <p:nvSpPr>
          <p:cNvPr id="430" name="Google Shape;430;p23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learn 2 classification algorithms today: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Decision Trees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Nearest Neighbors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learn 2 more approaches in the future: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Naive Bayes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Neural Networks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Classification Algorithms</a:t>
            </a:r>
            <a:endParaRPr/>
          </a:p>
        </p:txBody>
      </p:sp>
      <p:sp>
        <p:nvSpPr>
          <p:cNvPr id="436" name="Google Shape;436;p24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will learn 2 classification algorithms today: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Decision Trees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Nearest Neighbors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will learn 2 more approaches in the future: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Naive Bayes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Neural Networks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classification algorithms will: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Make use of the </a:t>
            </a:r>
            <a:r>
              <a:rPr b="1" lang="en"/>
              <a:t>training data</a:t>
            </a:r>
            <a:r>
              <a:rPr lang="en"/>
              <a:t> in different ways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Make </a:t>
            </a:r>
            <a:r>
              <a:rPr b="1" lang="en"/>
              <a:t>classification decisions</a:t>
            </a:r>
            <a:r>
              <a:rPr lang="en"/>
              <a:t> in different ways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Make different </a:t>
            </a:r>
            <a:r>
              <a:rPr b="1" lang="en"/>
              <a:t>assumptions</a:t>
            </a:r>
            <a:r>
              <a:rPr lang="en"/>
              <a:t> about your data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/>
          <p:nvPr>
            <p:ph type="title"/>
          </p:nvPr>
        </p:nvSpPr>
        <p:spPr>
          <a:xfrm>
            <a:off x="1957500" y="2128600"/>
            <a:ext cx="5229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Decision Trees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050" y="0"/>
            <a:ext cx="2289677" cy="20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“Guess Who?” Activity</a:t>
            </a:r>
            <a:endParaRPr/>
          </a:p>
        </p:txBody>
      </p:sp>
      <p:sp>
        <p:nvSpPr>
          <p:cNvPr id="448" name="Google Shape;448;p26"/>
          <p:cNvSpPr txBox="1"/>
          <p:nvPr>
            <p:ph idx="1" type="body"/>
          </p:nvPr>
        </p:nvSpPr>
        <p:spPr>
          <a:xfrm>
            <a:off x="457200" y="959575"/>
            <a:ext cx="74418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a partner for this activity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Directions: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see a grid of pictures of animals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of you will choose an animal and keep the choice a secret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goal is to guess the other person’s animal first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each take turns asking yes or no questions to narrow down the choices (e.g., </a:t>
            </a:r>
            <a:r>
              <a:rPr lang="en">
                <a:solidFill>
                  <a:schemeClr val="dk1"/>
                </a:solidFill>
              </a:rPr>
              <a:t>“Does your animal have two legs?”)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1800"/>
              <a:buChar char="○"/>
            </a:pPr>
            <a:r>
              <a:rPr lang="en">
                <a:solidFill>
                  <a:srgbClr val="4BB8B4"/>
                </a:solidFill>
              </a:rPr>
              <a:t>Keep track of the number of questions you’ve asked</a:t>
            </a:r>
            <a:endParaRPr>
              <a:solidFill>
                <a:srgbClr val="4BB8B4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If you don’t know the answer, you can say “I don’t know”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think you have figured out the animal, you can guess instead of asking a question on your turn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winner is the first person to guess the other’s </a:t>
            </a:r>
            <a:r>
              <a:rPr lang="en">
                <a:solidFill>
                  <a:schemeClr val="dk1"/>
                </a:solidFill>
              </a:rPr>
              <a:t>animal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Guess Who?</a:t>
            </a:r>
            <a:endParaRPr/>
          </a:p>
        </p:txBody>
      </p:sp>
      <p:pic>
        <p:nvPicPr>
          <p:cNvPr id="454" name="Google Shape;454;p27"/>
          <p:cNvPicPr preferRelativeResize="0"/>
          <p:nvPr/>
        </p:nvPicPr>
        <p:blipFill rotWithShape="1">
          <a:blip r:embed="rId3">
            <a:alphaModFix/>
          </a:blip>
          <a:srcRect b="0" l="2918" r="2909" t="0"/>
          <a:stretch/>
        </p:blipFill>
        <p:spPr>
          <a:xfrm>
            <a:off x="1944450" y="1129072"/>
            <a:ext cx="970084" cy="12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7"/>
          <p:cNvPicPr preferRelativeResize="0"/>
          <p:nvPr/>
        </p:nvPicPr>
        <p:blipFill rotWithShape="1">
          <a:blip r:embed="rId4">
            <a:alphaModFix/>
          </a:blip>
          <a:srcRect b="0" l="27447" r="27446" t="0"/>
          <a:stretch/>
        </p:blipFill>
        <p:spPr>
          <a:xfrm>
            <a:off x="3047849" y="1129072"/>
            <a:ext cx="872975" cy="12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7"/>
          <p:cNvPicPr preferRelativeResize="0"/>
          <p:nvPr/>
        </p:nvPicPr>
        <p:blipFill rotWithShape="1">
          <a:blip r:embed="rId5">
            <a:alphaModFix/>
          </a:blip>
          <a:srcRect b="0" l="24866" r="24865" t="0"/>
          <a:stretch/>
        </p:blipFill>
        <p:spPr>
          <a:xfrm>
            <a:off x="4065975" y="1130478"/>
            <a:ext cx="970078" cy="128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7"/>
          <p:cNvPicPr preferRelativeResize="0"/>
          <p:nvPr/>
        </p:nvPicPr>
        <p:blipFill rotWithShape="1">
          <a:blip r:embed="rId6">
            <a:alphaModFix/>
          </a:blip>
          <a:srcRect b="0" l="22756" r="22750" t="0"/>
          <a:stretch/>
        </p:blipFill>
        <p:spPr>
          <a:xfrm>
            <a:off x="1818950" y="2928913"/>
            <a:ext cx="1031199" cy="128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7"/>
          <p:cNvPicPr preferRelativeResize="0"/>
          <p:nvPr/>
        </p:nvPicPr>
        <p:blipFill rotWithShape="1">
          <a:blip r:embed="rId7">
            <a:alphaModFix/>
          </a:blip>
          <a:srcRect b="0" l="26361" r="26361" t="0"/>
          <a:stretch/>
        </p:blipFill>
        <p:spPr>
          <a:xfrm>
            <a:off x="824550" y="2936750"/>
            <a:ext cx="929147" cy="128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7"/>
          <p:cNvPicPr preferRelativeResize="0"/>
          <p:nvPr/>
        </p:nvPicPr>
        <p:blipFill rotWithShape="1">
          <a:blip r:embed="rId8">
            <a:alphaModFix/>
          </a:blip>
          <a:srcRect b="0" l="5500" r="23070" t="0"/>
          <a:stretch/>
        </p:blipFill>
        <p:spPr>
          <a:xfrm>
            <a:off x="6847135" y="2931413"/>
            <a:ext cx="1328392" cy="12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7"/>
          <p:cNvPicPr preferRelativeResize="0"/>
          <p:nvPr/>
        </p:nvPicPr>
        <p:blipFill rotWithShape="1">
          <a:blip r:embed="rId9">
            <a:alphaModFix/>
          </a:blip>
          <a:srcRect b="0" l="24483" r="24484" t="0"/>
          <a:stretch/>
        </p:blipFill>
        <p:spPr>
          <a:xfrm>
            <a:off x="5193776" y="1131575"/>
            <a:ext cx="873001" cy="128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7"/>
          <p:cNvPicPr preferRelativeResize="0"/>
          <p:nvPr/>
        </p:nvPicPr>
        <p:blipFill rotWithShape="1">
          <a:blip r:embed="rId10">
            <a:alphaModFix/>
          </a:blip>
          <a:srcRect b="0" l="40512" r="15069" t="0"/>
          <a:stretch/>
        </p:blipFill>
        <p:spPr>
          <a:xfrm>
            <a:off x="5889200" y="2946475"/>
            <a:ext cx="844974" cy="12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7"/>
          <p:cNvSpPr txBox="1"/>
          <p:nvPr/>
        </p:nvSpPr>
        <p:spPr>
          <a:xfrm>
            <a:off x="838500" y="2331720"/>
            <a:ext cx="845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Zebra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3" name="Google Shape;463;p27"/>
          <p:cNvSpPr txBox="1"/>
          <p:nvPr/>
        </p:nvSpPr>
        <p:spPr>
          <a:xfrm>
            <a:off x="1979850" y="2331425"/>
            <a:ext cx="9702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Octopus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4" name="Google Shape;464;p27"/>
          <p:cNvSpPr txBox="1"/>
          <p:nvPr/>
        </p:nvSpPr>
        <p:spPr>
          <a:xfrm>
            <a:off x="3219263" y="2331425"/>
            <a:ext cx="7299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Horse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5" name="Google Shape;465;p27"/>
          <p:cNvSpPr txBox="1"/>
          <p:nvPr/>
        </p:nvSpPr>
        <p:spPr>
          <a:xfrm>
            <a:off x="4031930" y="2331725"/>
            <a:ext cx="1079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Kangaroo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6" name="Google Shape;466;p27"/>
          <p:cNvSpPr txBox="1"/>
          <p:nvPr/>
        </p:nvSpPr>
        <p:spPr>
          <a:xfrm>
            <a:off x="5193775" y="2345508"/>
            <a:ext cx="13284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Chicken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7" name="Google Shape;467;p27"/>
          <p:cNvSpPr txBox="1"/>
          <p:nvPr/>
        </p:nvSpPr>
        <p:spPr>
          <a:xfrm>
            <a:off x="6418600" y="2331720"/>
            <a:ext cx="9702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Pig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8" name="Google Shape;468;p27"/>
          <p:cNvSpPr txBox="1"/>
          <p:nvPr/>
        </p:nvSpPr>
        <p:spPr>
          <a:xfrm>
            <a:off x="840325" y="4160520"/>
            <a:ext cx="873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Toucan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9" name="Google Shape;469;p27"/>
          <p:cNvSpPr txBox="1"/>
          <p:nvPr/>
        </p:nvSpPr>
        <p:spPr>
          <a:xfrm>
            <a:off x="1810550" y="4160525"/>
            <a:ext cx="1031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Clownfish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0" name="Google Shape;470;p27"/>
          <p:cNvSpPr txBox="1"/>
          <p:nvPr/>
        </p:nvSpPr>
        <p:spPr>
          <a:xfrm>
            <a:off x="2999238" y="4149745"/>
            <a:ext cx="9702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Duck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1" name="Google Shape;471;p27"/>
          <p:cNvSpPr txBox="1"/>
          <p:nvPr/>
        </p:nvSpPr>
        <p:spPr>
          <a:xfrm>
            <a:off x="4928450" y="4160520"/>
            <a:ext cx="873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Panda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2" name="Google Shape;472;p27"/>
          <p:cNvSpPr txBox="1"/>
          <p:nvPr/>
        </p:nvSpPr>
        <p:spPr>
          <a:xfrm>
            <a:off x="5992419" y="4164425"/>
            <a:ext cx="873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Wolf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73" name="Google Shape;473;p27"/>
          <p:cNvSpPr txBox="1"/>
          <p:nvPr/>
        </p:nvSpPr>
        <p:spPr>
          <a:xfrm>
            <a:off x="7160050" y="4160520"/>
            <a:ext cx="1079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Rhino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74" name="Google Shape;474;p27"/>
          <p:cNvPicPr preferRelativeResize="0"/>
          <p:nvPr/>
        </p:nvPicPr>
        <p:blipFill rotWithShape="1">
          <a:blip r:embed="rId11">
            <a:alphaModFix/>
          </a:blip>
          <a:srcRect b="0" l="23509" r="23504" t="0"/>
          <a:stretch/>
        </p:blipFill>
        <p:spPr>
          <a:xfrm>
            <a:off x="4876125" y="2933650"/>
            <a:ext cx="929149" cy="12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7"/>
          <p:cNvPicPr preferRelativeResize="0"/>
          <p:nvPr/>
        </p:nvPicPr>
        <p:blipFill rotWithShape="1">
          <a:blip r:embed="rId12">
            <a:alphaModFix/>
          </a:blip>
          <a:srcRect b="0" l="22400" r="22399" t="0"/>
          <a:stretch/>
        </p:blipFill>
        <p:spPr>
          <a:xfrm>
            <a:off x="808225" y="1140175"/>
            <a:ext cx="970075" cy="12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7"/>
          <p:cNvPicPr preferRelativeResize="0"/>
          <p:nvPr/>
        </p:nvPicPr>
        <p:blipFill rotWithShape="1">
          <a:blip r:embed="rId13">
            <a:alphaModFix/>
          </a:blip>
          <a:srcRect b="4971" l="12690" r="13399" t="23486"/>
          <a:stretch/>
        </p:blipFill>
        <p:spPr>
          <a:xfrm>
            <a:off x="6214400" y="1129075"/>
            <a:ext cx="873000" cy="1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7"/>
          <p:cNvPicPr preferRelativeResize="0"/>
          <p:nvPr/>
        </p:nvPicPr>
        <p:blipFill rotWithShape="1">
          <a:blip r:embed="rId14">
            <a:alphaModFix/>
          </a:blip>
          <a:srcRect b="0" l="21116" r="30562" t="0"/>
          <a:stretch/>
        </p:blipFill>
        <p:spPr>
          <a:xfrm>
            <a:off x="2922825" y="2939500"/>
            <a:ext cx="929147" cy="12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7"/>
          <p:cNvPicPr preferRelativeResize="0"/>
          <p:nvPr/>
        </p:nvPicPr>
        <p:blipFill rotWithShape="1">
          <a:blip r:embed="rId15">
            <a:alphaModFix/>
          </a:blip>
          <a:srcRect b="913" l="0" r="0" t="903"/>
          <a:stretch/>
        </p:blipFill>
        <p:spPr>
          <a:xfrm>
            <a:off x="7235025" y="1180700"/>
            <a:ext cx="929149" cy="12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7"/>
          <p:cNvSpPr txBox="1"/>
          <p:nvPr/>
        </p:nvSpPr>
        <p:spPr>
          <a:xfrm>
            <a:off x="7143800" y="2302625"/>
            <a:ext cx="13407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Chameleon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27"/>
          <p:cNvPicPr preferRelativeResize="0"/>
          <p:nvPr/>
        </p:nvPicPr>
        <p:blipFill rotWithShape="1">
          <a:blip r:embed="rId16">
            <a:alphaModFix/>
          </a:blip>
          <a:srcRect b="0" l="11696" r="11704" t="0"/>
          <a:stretch/>
        </p:blipFill>
        <p:spPr>
          <a:xfrm>
            <a:off x="3908963" y="2947476"/>
            <a:ext cx="845100" cy="125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7"/>
          <p:cNvSpPr txBox="1"/>
          <p:nvPr/>
        </p:nvSpPr>
        <p:spPr>
          <a:xfrm>
            <a:off x="3861650" y="4160520"/>
            <a:ext cx="873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Tiger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Guess Who? Wrap-up</a:t>
            </a:r>
            <a:endParaRPr/>
          </a:p>
        </p:txBody>
      </p:sp>
      <p:sp>
        <p:nvSpPr>
          <p:cNvPr id="487" name="Google Shape;487;p28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activity, what sorts of questions helped narrow down the options more quickly?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were the </a:t>
            </a:r>
            <a:r>
              <a:rPr b="1" lang="en"/>
              <a:t>features </a:t>
            </a:r>
            <a:r>
              <a:rPr lang="en"/>
              <a:t>you used in the activity?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Imagine an algorithm that figures out the best way to find the animal in the least amount of questions!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94fddab76_0_1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15" name="Google Shape;215;g2594fddab76_0_10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Supervised Learning:</a:t>
            </a:r>
            <a:r>
              <a:rPr lang="en"/>
              <a:t> learning from labelled examples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/>
              <a:t>Good Q’s</a:t>
            </a:r>
            <a:r>
              <a:rPr lang="en"/>
              <a:t>, bad Q’s, and lucky Q’s</a:t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rot="-2700000">
            <a:off x="2461722" y="2217187"/>
            <a:ext cx="1456499" cy="1400920"/>
          </a:xfrm>
          <a:prstGeom prst="halfFrame">
            <a:avLst>
              <a:gd fmla="val 18830" name="adj1"/>
              <a:gd fmla="val 18944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9"/>
          <p:cNvSpPr txBox="1"/>
          <p:nvPr/>
        </p:nvSpPr>
        <p:spPr>
          <a:xfrm>
            <a:off x="2581575" y="2765850"/>
            <a:ext cx="1216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Four legs?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95" name="Google Shape;495;p29"/>
          <p:cNvSpPr/>
          <p:nvPr/>
        </p:nvSpPr>
        <p:spPr>
          <a:xfrm rot="-2700000">
            <a:off x="5738322" y="1302787"/>
            <a:ext cx="1456499" cy="1400920"/>
          </a:xfrm>
          <a:prstGeom prst="halfFrame">
            <a:avLst>
              <a:gd fmla="val 18830" name="adj1"/>
              <a:gd fmla="val 18944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9"/>
          <p:cNvSpPr txBox="1"/>
          <p:nvPr/>
        </p:nvSpPr>
        <p:spPr>
          <a:xfrm>
            <a:off x="5858175" y="1851450"/>
            <a:ext cx="1216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Stripes?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97" name="Google Shape;497;p29"/>
          <p:cNvSpPr/>
          <p:nvPr/>
        </p:nvSpPr>
        <p:spPr>
          <a:xfrm rot="-2700000">
            <a:off x="5662122" y="3360187"/>
            <a:ext cx="1456499" cy="1400920"/>
          </a:xfrm>
          <a:prstGeom prst="halfFrame">
            <a:avLst>
              <a:gd fmla="val 18830" name="adj1"/>
              <a:gd fmla="val 18944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9"/>
          <p:cNvSpPr txBox="1"/>
          <p:nvPr/>
        </p:nvSpPr>
        <p:spPr>
          <a:xfrm>
            <a:off x="5921175" y="3782550"/>
            <a:ext cx="1216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Orange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beak?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99" name="Google Shape;499;p29"/>
          <p:cNvSpPr txBox="1"/>
          <p:nvPr/>
        </p:nvSpPr>
        <p:spPr>
          <a:xfrm>
            <a:off x="2962575" y="1979075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Y</a:t>
            </a: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6252375" y="1064675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Y</a:t>
            </a: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01" name="Google Shape;501;p29"/>
          <p:cNvSpPr txBox="1"/>
          <p:nvPr/>
        </p:nvSpPr>
        <p:spPr>
          <a:xfrm>
            <a:off x="6176175" y="3122075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Y</a:t>
            </a: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2924425" y="3473413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N</a:t>
            </a:r>
            <a:r>
              <a:rPr b="0" i="0" lang="en" sz="14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FF7477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03" name="Google Shape;503;p29"/>
          <p:cNvSpPr txBox="1"/>
          <p:nvPr/>
        </p:nvSpPr>
        <p:spPr>
          <a:xfrm>
            <a:off x="6201025" y="2559013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N</a:t>
            </a:r>
            <a:r>
              <a:rPr b="0" i="0" lang="en" sz="14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FF7477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04" name="Google Shape;504;p29"/>
          <p:cNvSpPr txBox="1"/>
          <p:nvPr/>
        </p:nvSpPr>
        <p:spPr>
          <a:xfrm>
            <a:off x="6124825" y="4616413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N</a:t>
            </a:r>
            <a:r>
              <a:rPr b="0" i="0" lang="en" sz="14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FF7477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7771169" y="1291175"/>
            <a:ext cx="873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Zebra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7784069" y="2271363"/>
            <a:ext cx="873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Horsey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07" name="Google Shape;507;p29"/>
          <p:cNvSpPr txBox="1"/>
          <p:nvPr/>
        </p:nvSpPr>
        <p:spPr>
          <a:xfrm>
            <a:off x="7784069" y="3532200"/>
            <a:ext cx="873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Toucan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08" name="Google Shape;508;p29"/>
          <p:cNvSpPr txBox="1"/>
          <p:nvPr/>
        </p:nvSpPr>
        <p:spPr>
          <a:xfrm>
            <a:off x="7822794" y="4447525"/>
            <a:ext cx="873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Duck</a:t>
            </a:r>
            <a:endParaRPr b="0" i="0" sz="14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509" name="Google Shape;5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632" y="808130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0" y="23069"/>
            <a:ext cx="1011850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9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1103087" y="1834473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8225" y="2895706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9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1121945" y="3927890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1307" y="1595005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9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4383812" y="1541223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4175" y="3247806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9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4310870" y="3233277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6582" y="974818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6641037" y="2001161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1037" y="3093206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6674757" y="4125390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53700" y="1168777"/>
            <a:ext cx="620022" cy="6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Good Q’s, </a:t>
            </a:r>
            <a:r>
              <a:rPr lang="en" u="sng"/>
              <a:t>bad Q’s</a:t>
            </a:r>
            <a:r>
              <a:rPr lang="en"/>
              <a:t>, and lucky Q’s</a:t>
            </a:r>
            <a:endParaRPr/>
          </a:p>
        </p:txBody>
      </p:sp>
      <p:sp>
        <p:nvSpPr>
          <p:cNvPr id="528" name="Google Shape;528;p30"/>
          <p:cNvSpPr/>
          <p:nvPr/>
        </p:nvSpPr>
        <p:spPr>
          <a:xfrm rot="-2700000">
            <a:off x="2461722" y="2217187"/>
            <a:ext cx="1456499" cy="1400920"/>
          </a:xfrm>
          <a:prstGeom prst="halfFrame">
            <a:avLst>
              <a:gd fmla="val 18830" name="adj1"/>
              <a:gd fmla="val 18944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0"/>
          <p:cNvSpPr txBox="1"/>
          <p:nvPr/>
        </p:nvSpPr>
        <p:spPr>
          <a:xfrm>
            <a:off x="2893775" y="2588438"/>
            <a:ext cx="1518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Has a degree in nuclear physics?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30" name="Google Shape;530;p30"/>
          <p:cNvSpPr txBox="1"/>
          <p:nvPr/>
        </p:nvSpPr>
        <p:spPr>
          <a:xfrm>
            <a:off x="2962575" y="1979075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Y</a:t>
            </a: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31" name="Google Shape;531;p30"/>
          <p:cNvSpPr txBox="1"/>
          <p:nvPr/>
        </p:nvSpPr>
        <p:spPr>
          <a:xfrm>
            <a:off x="2924425" y="3473413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N</a:t>
            </a:r>
            <a:r>
              <a:rPr b="0" i="0" lang="en" sz="14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FF7477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32" name="Google Shape;5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632" y="808130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0" y="23069"/>
            <a:ext cx="1011850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0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1103087" y="1834473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8225" y="2895706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1121945" y="3927890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2107" y="3388318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2475" y="3385731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4387287" y="3371211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6577645" y="3371202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6351" y="3607399"/>
            <a:ext cx="558175" cy="5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Good Q’s, </a:t>
            </a:r>
            <a:r>
              <a:rPr lang="en" u="sng"/>
              <a:t>bad Q’s</a:t>
            </a:r>
            <a:r>
              <a:rPr lang="en"/>
              <a:t>, and lucky Q’s</a:t>
            </a:r>
            <a:endParaRPr/>
          </a:p>
        </p:txBody>
      </p:sp>
      <p:sp>
        <p:nvSpPr>
          <p:cNvPr id="547" name="Google Shape;547;p31"/>
          <p:cNvSpPr/>
          <p:nvPr/>
        </p:nvSpPr>
        <p:spPr>
          <a:xfrm rot="-2700000">
            <a:off x="2461722" y="1302787"/>
            <a:ext cx="1456499" cy="1400920"/>
          </a:xfrm>
          <a:prstGeom prst="halfFrame">
            <a:avLst>
              <a:gd fmla="val 18830" name="adj1"/>
              <a:gd fmla="val 18944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1"/>
          <p:cNvSpPr txBox="1"/>
          <p:nvPr/>
        </p:nvSpPr>
        <p:spPr>
          <a:xfrm>
            <a:off x="2581575" y="1851450"/>
            <a:ext cx="1216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Toucan?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49" name="Google Shape;549;p31"/>
          <p:cNvSpPr/>
          <p:nvPr/>
        </p:nvSpPr>
        <p:spPr>
          <a:xfrm rot="-2700000">
            <a:off x="4976322" y="1302787"/>
            <a:ext cx="1456499" cy="1400920"/>
          </a:xfrm>
          <a:prstGeom prst="halfFrame">
            <a:avLst>
              <a:gd fmla="val 18830" name="adj1"/>
              <a:gd fmla="val 18944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1"/>
          <p:cNvSpPr txBox="1"/>
          <p:nvPr/>
        </p:nvSpPr>
        <p:spPr>
          <a:xfrm>
            <a:off x="5096175" y="1851450"/>
            <a:ext cx="1216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Toucan?</a:t>
            </a:r>
            <a:endParaRPr b="0" i="0" sz="1400" u="none" cap="none" strike="noStrike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51" name="Google Shape;551;p31"/>
          <p:cNvSpPr/>
          <p:nvPr/>
        </p:nvSpPr>
        <p:spPr>
          <a:xfrm rot="-2700000">
            <a:off x="4900122" y="3360187"/>
            <a:ext cx="1456499" cy="1400920"/>
          </a:xfrm>
          <a:prstGeom prst="halfFrame">
            <a:avLst>
              <a:gd fmla="val 18830" name="adj1"/>
              <a:gd fmla="val 18944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1"/>
          <p:cNvSpPr txBox="1"/>
          <p:nvPr/>
        </p:nvSpPr>
        <p:spPr>
          <a:xfrm>
            <a:off x="5019975" y="3908850"/>
            <a:ext cx="1216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Toucan?</a:t>
            </a:r>
            <a:endParaRPr b="0" i="0" sz="1400" u="none" cap="none" strike="noStrike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2936450" y="1064675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Y</a:t>
            </a: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54" name="Google Shape;554;p31"/>
          <p:cNvSpPr txBox="1"/>
          <p:nvPr/>
        </p:nvSpPr>
        <p:spPr>
          <a:xfrm>
            <a:off x="5490375" y="988475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Y</a:t>
            </a: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55" name="Google Shape;555;p31"/>
          <p:cNvSpPr txBox="1"/>
          <p:nvPr/>
        </p:nvSpPr>
        <p:spPr>
          <a:xfrm>
            <a:off x="5414175" y="3122075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Y</a:t>
            </a: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56" name="Google Shape;556;p31"/>
          <p:cNvSpPr txBox="1"/>
          <p:nvPr/>
        </p:nvSpPr>
        <p:spPr>
          <a:xfrm>
            <a:off x="2924425" y="2559013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N</a:t>
            </a:r>
            <a:r>
              <a:rPr b="0" i="0" lang="en" sz="14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FF7477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57" name="Google Shape;557;p31"/>
          <p:cNvSpPr txBox="1"/>
          <p:nvPr/>
        </p:nvSpPr>
        <p:spPr>
          <a:xfrm>
            <a:off x="5439025" y="2559013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N</a:t>
            </a:r>
            <a:r>
              <a:rPr b="0" i="0" lang="en" sz="14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FF7477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58" name="Google Shape;558;p31"/>
          <p:cNvSpPr txBox="1"/>
          <p:nvPr/>
        </p:nvSpPr>
        <p:spPr>
          <a:xfrm>
            <a:off x="5362825" y="4540213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N</a:t>
            </a:r>
            <a:r>
              <a:rPr b="0" i="0" lang="en" sz="14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FF7477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59" name="Google Shape;5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632" y="808130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0" y="23069"/>
            <a:ext cx="1011850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1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1103087" y="1834473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8225" y="2895706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1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1121945" y="3927890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3900" y="849956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9850" y="805543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2502037" y="3486723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8195" y="2733530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1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3617045" y="3926377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1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5783250" y="4040373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4732" y="4057480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1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7846195" y="4023252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8951" y="1027212"/>
            <a:ext cx="558175" cy="5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Good Q’s, bad Q’s, and </a:t>
            </a:r>
            <a:r>
              <a:rPr lang="en" u="sng"/>
              <a:t>lucky Q’s</a:t>
            </a:r>
            <a:endParaRPr u="sng"/>
          </a:p>
        </p:txBody>
      </p:sp>
      <p:sp>
        <p:nvSpPr>
          <p:cNvPr id="578" name="Google Shape;578;p32"/>
          <p:cNvSpPr/>
          <p:nvPr/>
        </p:nvSpPr>
        <p:spPr>
          <a:xfrm rot="-2700000">
            <a:off x="2461722" y="2217187"/>
            <a:ext cx="1456499" cy="1400920"/>
          </a:xfrm>
          <a:prstGeom prst="halfFrame">
            <a:avLst>
              <a:gd fmla="val 18830" name="adj1"/>
              <a:gd fmla="val 18944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2657775" y="2728425"/>
            <a:ext cx="1216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Zebra?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80" name="Google Shape;580;p32"/>
          <p:cNvSpPr txBox="1"/>
          <p:nvPr/>
        </p:nvSpPr>
        <p:spPr>
          <a:xfrm>
            <a:off x="2962575" y="1979075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Y</a:t>
            </a: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81" name="Google Shape;581;p32"/>
          <p:cNvSpPr txBox="1"/>
          <p:nvPr/>
        </p:nvSpPr>
        <p:spPr>
          <a:xfrm>
            <a:off x="2886375" y="3878425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82" name="Google Shape;582;p32"/>
          <p:cNvSpPr txBox="1"/>
          <p:nvPr/>
        </p:nvSpPr>
        <p:spPr>
          <a:xfrm>
            <a:off x="2924425" y="3473413"/>
            <a:ext cx="885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N</a:t>
            </a:r>
            <a:r>
              <a:rPr b="0" i="0" lang="en" sz="14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400" u="none" cap="none" strike="noStrike">
              <a:solidFill>
                <a:srgbClr val="FF7477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83" name="Google Shape;5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632" y="808130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0" y="23069"/>
            <a:ext cx="1011850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1103087" y="1834473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8225" y="2895706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1121945" y="3927890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9132" y="1575430"/>
            <a:ext cx="996305" cy="9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2"/>
          <p:cNvPicPr preferRelativeResize="0"/>
          <p:nvPr/>
        </p:nvPicPr>
        <p:blipFill rotWithShape="1">
          <a:blip r:embed="rId4">
            <a:alphaModFix/>
          </a:blip>
          <a:srcRect b="0" l="27449" r="14135" t="0"/>
          <a:stretch/>
        </p:blipFill>
        <p:spPr>
          <a:xfrm>
            <a:off x="3355237" y="3282898"/>
            <a:ext cx="996306" cy="103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7825" y="3297418"/>
            <a:ext cx="996305" cy="100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2"/>
          <p:cNvPicPr preferRelativeResize="0"/>
          <p:nvPr/>
        </p:nvPicPr>
        <p:blipFill rotWithShape="1">
          <a:blip r:embed="rId6">
            <a:alphaModFix/>
          </a:blip>
          <a:srcRect b="5935" l="0" r="0" t="0"/>
          <a:stretch/>
        </p:blipFill>
        <p:spPr>
          <a:xfrm>
            <a:off x="5540395" y="3282890"/>
            <a:ext cx="958593" cy="10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90173" y="1666584"/>
            <a:ext cx="829557" cy="81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ed75296884_0_6"/>
          <p:cNvSpPr txBox="1"/>
          <p:nvPr>
            <p:ph type="title"/>
          </p:nvPr>
        </p:nvSpPr>
        <p:spPr>
          <a:xfrm>
            <a:off x="1833000" y="562977"/>
            <a:ext cx="54780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598" name="Google Shape;598;g2ed75296884_0_6"/>
          <p:cNvSpPr txBox="1"/>
          <p:nvPr>
            <p:ph idx="1" type="subTitle"/>
          </p:nvPr>
        </p:nvSpPr>
        <p:spPr>
          <a:xfrm>
            <a:off x="1731850" y="2685025"/>
            <a:ext cx="54132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100"/>
              <a:t>Based on this example, how can we turn multinomial </a:t>
            </a:r>
            <a:r>
              <a:rPr b="1" lang="en" sz="2100"/>
              <a:t>classification</a:t>
            </a:r>
            <a:r>
              <a:rPr b="1" lang="en" sz="2100"/>
              <a:t> (many categories) into binary </a:t>
            </a:r>
            <a:r>
              <a:rPr b="1" lang="en" sz="2100"/>
              <a:t>classification (two categories) but done multiple times?</a:t>
            </a:r>
            <a:endParaRPr b="1" sz="1800">
              <a:solidFill>
                <a:srgbClr val="25BDC4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604" name="Google Shape;604;p33"/>
          <p:cNvSpPr txBox="1"/>
          <p:nvPr>
            <p:ph idx="1" type="body"/>
          </p:nvPr>
        </p:nvSpPr>
        <p:spPr>
          <a:xfrm>
            <a:off x="457200" y="959575"/>
            <a:ext cx="54927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</a:t>
            </a:r>
            <a:r>
              <a:rPr b="1" lang="en">
                <a:solidFill>
                  <a:schemeClr val="dk1"/>
                </a:solidFill>
              </a:rPr>
              <a:t>algorithm for classification</a:t>
            </a:r>
            <a:r>
              <a:rPr b="1" lang="en"/>
              <a:t> </a:t>
            </a:r>
            <a:r>
              <a:rPr lang="en"/>
              <a:t>that makes decisions by splitting up the training set based on specific features</a:t>
            </a:r>
            <a:endParaRPr/>
          </a:p>
        </p:txBody>
      </p:sp>
      <p:pic>
        <p:nvPicPr>
          <p:cNvPr id="605" name="Google Shape;605;p33"/>
          <p:cNvPicPr preferRelativeResize="0"/>
          <p:nvPr/>
        </p:nvPicPr>
        <p:blipFill rotWithShape="1">
          <a:blip r:embed="rId3">
            <a:alphaModFix/>
          </a:blip>
          <a:srcRect b="14449" l="0" r="0" t="0"/>
          <a:stretch/>
        </p:blipFill>
        <p:spPr>
          <a:xfrm>
            <a:off x="6235575" y="1574800"/>
            <a:ext cx="2531875" cy="2117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611" name="Google Shape;611;p34"/>
          <p:cNvSpPr txBox="1"/>
          <p:nvPr>
            <p:ph idx="1" type="body"/>
          </p:nvPr>
        </p:nvSpPr>
        <p:spPr>
          <a:xfrm>
            <a:off x="457200" y="959575"/>
            <a:ext cx="54927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algorithm for classification that makes decisions by splitting up the training set based on specific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trying to decide how to classify an example, </a:t>
            </a:r>
            <a:r>
              <a:rPr lang="en">
                <a:solidFill>
                  <a:schemeClr val="dk1"/>
                </a:solidFill>
              </a:rPr>
              <a:t>we will ask a series of </a:t>
            </a:r>
            <a:r>
              <a:rPr b="1" lang="en">
                <a:solidFill>
                  <a:schemeClr val="dk1"/>
                </a:solidFill>
              </a:rPr>
              <a:t>questions </a:t>
            </a:r>
            <a:r>
              <a:rPr lang="en">
                <a:solidFill>
                  <a:schemeClr val="dk1"/>
                </a:solidFill>
              </a:rPr>
              <a:t>(usually yes/no)</a:t>
            </a:r>
            <a:endParaRPr/>
          </a:p>
        </p:txBody>
      </p:sp>
      <p:pic>
        <p:nvPicPr>
          <p:cNvPr id="612" name="Google Shape;612;p34"/>
          <p:cNvPicPr preferRelativeResize="0"/>
          <p:nvPr/>
        </p:nvPicPr>
        <p:blipFill rotWithShape="1">
          <a:blip r:embed="rId3">
            <a:alphaModFix/>
          </a:blip>
          <a:srcRect b="14449" l="0" r="0" t="0"/>
          <a:stretch/>
        </p:blipFill>
        <p:spPr>
          <a:xfrm>
            <a:off x="6235575" y="1574800"/>
            <a:ext cx="2531875" cy="2117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618" name="Google Shape;618;p35"/>
          <p:cNvSpPr txBox="1"/>
          <p:nvPr>
            <p:ph idx="1" type="body"/>
          </p:nvPr>
        </p:nvSpPr>
        <p:spPr>
          <a:xfrm>
            <a:off x="457200" y="959575"/>
            <a:ext cx="5473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 algorithm for classification that makes decisions by splitting up the training set based on specific features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trying to decide how to classify an example, we will ask a series of </a:t>
            </a:r>
            <a:r>
              <a:rPr b="1" lang="en">
                <a:solidFill>
                  <a:schemeClr val="dk1"/>
                </a:solidFill>
              </a:rPr>
              <a:t>questions </a:t>
            </a:r>
            <a:r>
              <a:rPr lang="en">
                <a:solidFill>
                  <a:schemeClr val="dk1"/>
                </a:solidFill>
              </a:rPr>
              <a:t>(usually yes/no)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questions we ask will depend on what the </a:t>
            </a:r>
            <a:r>
              <a:rPr b="1" lang="en"/>
              <a:t>training set</a:t>
            </a:r>
            <a:r>
              <a:rPr lang="en"/>
              <a:t> looks like</a:t>
            </a:r>
            <a:endParaRPr/>
          </a:p>
        </p:txBody>
      </p:sp>
      <p:pic>
        <p:nvPicPr>
          <p:cNvPr id="619" name="Google Shape;619;p35"/>
          <p:cNvPicPr preferRelativeResize="0"/>
          <p:nvPr/>
        </p:nvPicPr>
        <p:blipFill rotWithShape="1">
          <a:blip r:embed="rId3">
            <a:alphaModFix/>
          </a:blip>
          <a:srcRect b="14449" l="0" r="0" t="0"/>
          <a:stretch/>
        </p:blipFill>
        <p:spPr>
          <a:xfrm>
            <a:off x="6235575" y="1574800"/>
            <a:ext cx="2531875" cy="2117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625" name="Google Shape;625;p36"/>
          <p:cNvSpPr txBox="1"/>
          <p:nvPr>
            <p:ph idx="1" type="body"/>
          </p:nvPr>
        </p:nvSpPr>
        <p:spPr>
          <a:xfrm>
            <a:off x="457200" y="959575"/>
            <a:ext cx="5473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splitting up the possible outcomes at each question, we create a diagram that looks like an evolutionary tree</a:t>
            </a:r>
            <a:endParaRPr/>
          </a:p>
        </p:txBody>
      </p:sp>
      <p:pic>
        <p:nvPicPr>
          <p:cNvPr id="626" name="Google Shape;6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750" y="1539425"/>
            <a:ext cx="4690575" cy="3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632" name="Google Shape;632;p37"/>
          <p:cNvSpPr txBox="1"/>
          <p:nvPr>
            <p:ph idx="1" type="body"/>
          </p:nvPr>
        </p:nvSpPr>
        <p:spPr>
          <a:xfrm>
            <a:off x="457200" y="959575"/>
            <a:ext cx="54828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splitting up the possible outcomes at each question, we create a diagram that looks like a family tree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call this a </a:t>
            </a:r>
            <a:r>
              <a:rPr b="1" lang="en">
                <a:solidFill>
                  <a:srgbClr val="4BB8B4"/>
                </a:solidFill>
              </a:rPr>
              <a:t>rule-based classifier</a:t>
            </a:r>
            <a:r>
              <a:rPr lang="en"/>
              <a:t> because at each step, we follow a specific rule to make a decision</a:t>
            </a:r>
            <a:endParaRPr/>
          </a:p>
        </p:txBody>
      </p:sp>
      <p:pic>
        <p:nvPicPr>
          <p:cNvPr id="633" name="Google Shape;633;p37"/>
          <p:cNvPicPr preferRelativeResize="0"/>
          <p:nvPr/>
        </p:nvPicPr>
        <p:blipFill rotWithShape="1">
          <a:blip r:embed="rId3">
            <a:alphaModFix/>
          </a:blip>
          <a:srcRect b="14449" l="0" r="0" t="0"/>
          <a:stretch/>
        </p:blipFill>
        <p:spPr>
          <a:xfrm>
            <a:off x="6235575" y="1574800"/>
            <a:ext cx="2531875" cy="2117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94fddab76_0_1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21" name="Google Shape;221;g2594fddab76_0_15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Supervised Learning:</a:t>
            </a:r>
            <a:r>
              <a:rPr lang="en"/>
              <a:t> learning from labelled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Classification</a:t>
            </a:r>
            <a:r>
              <a:rPr lang="en"/>
              <a:t>: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639" name="Google Shape;639;p38"/>
          <p:cNvSpPr txBox="1"/>
          <p:nvPr>
            <p:ph idx="1" type="body"/>
          </p:nvPr>
        </p:nvSpPr>
        <p:spPr>
          <a:xfrm>
            <a:off x="457200" y="959575"/>
            <a:ext cx="54828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splitting up the possible outcomes at each question, we create a diagram that looks like a family tree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call this a </a:t>
            </a:r>
            <a:r>
              <a:rPr b="1" lang="en"/>
              <a:t>rule-based classifier</a:t>
            </a:r>
            <a:r>
              <a:rPr lang="en"/>
              <a:t> because at each step, we follow a specific rule to make a decision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trees make it very clear how we ended up at a certain conclusion because we can </a:t>
            </a:r>
            <a:r>
              <a:rPr b="1" lang="en">
                <a:solidFill>
                  <a:srgbClr val="4BB8B4"/>
                </a:solidFill>
              </a:rPr>
              <a:t>trace which questions</a:t>
            </a:r>
            <a:r>
              <a:rPr lang="en"/>
              <a:t> we asked along the way</a:t>
            </a:r>
            <a:endParaRPr/>
          </a:p>
        </p:txBody>
      </p:sp>
      <p:pic>
        <p:nvPicPr>
          <p:cNvPr id="640" name="Google Shape;640;p38"/>
          <p:cNvPicPr preferRelativeResize="0"/>
          <p:nvPr/>
        </p:nvPicPr>
        <p:blipFill rotWithShape="1">
          <a:blip r:embed="rId3">
            <a:alphaModFix/>
          </a:blip>
          <a:srcRect b="14449" l="0" r="0" t="0"/>
          <a:stretch/>
        </p:blipFill>
        <p:spPr>
          <a:xfrm>
            <a:off x="6235575" y="1574800"/>
            <a:ext cx="2531875" cy="2117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Parts of a Tree</a:t>
            </a:r>
            <a:endParaRPr/>
          </a:p>
        </p:txBody>
      </p:sp>
      <p:pic>
        <p:nvPicPr>
          <p:cNvPr id="646" name="Google Shape;646;p39"/>
          <p:cNvPicPr preferRelativeResize="0"/>
          <p:nvPr/>
        </p:nvPicPr>
        <p:blipFill rotWithShape="1">
          <a:blip r:embed="rId3">
            <a:alphaModFix/>
          </a:blip>
          <a:srcRect b="0" l="52678" r="0" t="0"/>
          <a:stretch/>
        </p:blipFill>
        <p:spPr>
          <a:xfrm>
            <a:off x="2235613" y="794525"/>
            <a:ext cx="4672776" cy="408309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9"/>
          <p:cNvSpPr txBox="1"/>
          <p:nvPr/>
        </p:nvSpPr>
        <p:spPr>
          <a:xfrm>
            <a:off x="5733625" y="1450825"/>
            <a:ext cx="12813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Children</a:t>
            </a:r>
            <a:r>
              <a:rPr b="0" i="0" lang="en" sz="16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(of the root)</a:t>
            </a:r>
            <a:endParaRPr b="0" i="0" sz="16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648" name="Google Shape;648;p39"/>
          <p:cNvCxnSpPr>
            <a:endCxn id="647" idx="1"/>
          </p:cNvCxnSpPr>
          <p:nvPr/>
        </p:nvCxnSpPr>
        <p:spPr>
          <a:xfrm flipH="1" rot="10800000">
            <a:off x="3987925" y="1855375"/>
            <a:ext cx="1745700" cy="28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39"/>
          <p:cNvCxnSpPr/>
          <p:nvPr/>
        </p:nvCxnSpPr>
        <p:spPr>
          <a:xfrm flipH="1" rot="10800000">
            <a:off x="5358250" y="2096300"/>
            <a:ext cx="419400" cy="13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452" y="865298"/>
            <a:ext cx="5611422" cy="40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656" name="Google Shape;656;p40"/>
          <p:cNvSpPr txBox="1"/>
          <p:nvPr>
            <p:ph idx="1" type="body"/>
          </p:nvPr>
        </p:nvSpPr>
        <p:spPr>
          <a:xfrm>
            <a:off x="457200" y="959575"/>
            <a:ext cx="6850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would we classify the following words according to this decision tree?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Tsk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Infinity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Needed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452" y="865298"/>
            <a:ext cx="5611422" cy="40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663" name="Google Shape;663;p41"/>
          <p:cNvSpPr txBox="1"/>
          <p:nvPr>
            <p:ph idx="1" type="body"/>
          </p:nvPr>
        </p:nvSpPr>
        <p:spPr>
          <a:xfrm>
            <a:off x="457200" y="959575"/>
            <a:ext cx="6850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would we classify the following words according to this decision tree?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Tsk</a:t>
            </a:r>
            <a:r>
              <a:rPr lang="en"/>
              <a:t> - Interesting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Infinity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Needed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Zen</a:t>
            </a:r>
            <a:endParaRPr/>
          </a:p>
        </p:txBody>
      </p:sp>
      <p:cxnSp>
        <p:nvCxnSpPr>
          <p:cNvPr id="664" name="Google Shape;664;p41"/>
          <p:cNvCxnSpPr/>
          <p:nvPr/>
        </p:nvCxnSpPr>
        <p:spPr>
          <a:xfrm>
            <a:off x="6380800" y="1717900"/>
            <a:ext cx="1216800" cy="39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452" y="865298"/>
            <a:ext cx="5611422" cy="40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671" name="Google Shape;671;p42"/>
          <p:cNvSpPr txBox="1"/>
          <p:nvPr>
            <p:ph idx="1" type="body"/>
          </p:nvPr>
        </p:nvSpPr>
        <p:spPr>
          <a:xfrm>
            <a:off x="457200" y="959575"/>
            <a:ext cx="6850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would we classify the following words according to this decision tree?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Tsk - Interesting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Infinity - Interesting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Needed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Zen</a:t>
            </a:r>
            <a:endParaRPr/>
          </a:p>
        </p:txBody>
      </p:sp>
      <p:cxnSp>
        <p:nvCxnSpPr>
          <p:cNvPr id="672" name="Google Shape;672;p42"/>
          <p:cNvCxnSpPr/>
          <p:nvPr/>
        </p:nvCxnSpPr>
        <p:spPr>
          <a:xfrm flipH="1">
            <a:off x="5521750" y="1717900"/>
            <a:ext cx="797700" cy="51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p42"/>
          <p:cNvCxnSpPr/>
          <p:nvPr/>
        </p:nvCxnSpPr>
        <p:spPr>
          <a:xfrm>
            <a:off x="5511625" y="2617775"/>
            <a:ext cx="1738500" cy="61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" name="Google Shape;674;p42"/>
          <p:cNvCxnSpPr/>
          <p:nvPr/>
        </p:nvCxnSpPr>
        <p:spPr>
          <a:xfrm flipH="1">
            <a:off x="6687625" y="3619875"/>
            <a:ext cx="623700" cy="58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452" y="865298"/>
            <a:ext cx="5611422" cy="40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681" name="Google Shape;681;p43"/>
          <p:cNvSpPr txBox="1"/>
          <p:nvPr>
            <p:ph idx="1" type="body"/>
          </p:nvPr>
        </p:nvSpPr>
        <p:spPr>
          <a:xfrm>
            <a:off x="457200" y="959575"/>
            <a:ext cx="6850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would we classify the following words according to this decision tree?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Tsk - Interesting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Infinity</a:t>
            </a:r>
            <a:r>
              <a:rPr lang="en"/>
              <a:t> - Interesting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Needed</a:t>
            </a:r>
            <a:r>
              <a:rPr lang="en"/>
              <a:t> - Uninteresting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Zen</a:t>
            </a:r>
            <a:endParaRPr/>
          </a:p>
        </p:txBody>
      </p:sp>
      <p:cxnSp>
        <p:nvCxnSpPr>
          <p:cNvPr id="682" name="Google Shape;682;p43"/>
          <p:cNvCxnSpPr/>
          <p:nvPr/>
        </p:nvCxnSpPr>
        <p:spPr>
          <a:xfrm flipH="1">
            <a:off x="5532200" y="1717900"/>
            <a:ext cx="766800" cy="51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43"/>
          <p:cNvCxnSpPr/>
          <p:nvPr/>
        </p:nvCxnSpPr>
        <p:spPr>
          <a:xfrm>
            <a:off x="5511625" y="2607550"/>
            <a:ext cx="1738500" cy="62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" name="Google Shape;684;p43"/>
          <p:cNvCxnSpPr/>
          <p:nvPr/>
        </p:nvCxnSpPr>
        <p:spPr>
          <a:xfrm>
            <a:off x="7331800" y="3609650"/>
            <a:ext cx="531600" cy="57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452" y="865298"/>
            <a:ext cx="5611422" cy="40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691" name="Google Shape;691;p44"/>
          <p:cNvSpPr txBox="1"/>
          <p:nvPr>
            <p:ph idx="1" type="body"/>
          </p:nvPr>
        </p:nvSpPr>
        <p:spPr>
          <a:xfrm>
            <a:off x="457200" y="959575"/>
            <a:ext cx="6850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would we classify the following words according to this decision tree?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Tsk - Interesting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Infinity</a:t>
            </a:r>
            <a:r>
              <a:rPr lang="en"/>
              <a:t> - Interesting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Needed</a:t>
            </a:r>
            <a:r>
              <a:rPr lang="en"/>
              <a:t> - Uninteresting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Zen - Interesting</a:t>
            </a:r>
            <a:endParaRPr/>
          </a:p>
        </p:txBody>
      </p:sp>
      <p:cxnSp>
        <p:nvCxnSpPr>
          <p:cNvPr id="692" name="Google Shape;692;p44"/>
          <p:cNvCxnSpPr/>
          <p:nvPr/>
        </p:nvCxnSpPr>
        <p:spPr>
          <a:xfrm flipH="1">
            <a:off x="5531950" y="1717900"/>
            <a:ext cx="787500" cy="50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p44"/>
          <p:cNvCxnSpPr/>
          <p:nvPr/>
        </p:nvCxnSpPr>
        <p:spPr>
          <a:xfrm flipH="1">
            <a:off x="4734575" y="2628000"/>
            <a:ext cx="756600" cy="59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4" name="Google Shape;694;p44"/>
          <p:cNvCxnSpPr/>
          <p:nvPr/>
        </p:nvCxnSpPr>
        <p:spPr>
          <a:xfrm flipH="1">
            <a:off x="3882425" y="3599425"/>
            <a:ext cx="831600" cy="70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Learning a Decision Tree</a:t>
            </a:r>
            <a:endParaRPr/>
          </a:p>
        </p:txBody>
      </p:sp>
      <p:sp>
        <p:nvSpPr>
          <p:cNvPr id="700" name="Google Shape;700;p45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saw how to follow a decision tree, but how do we build, or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learn</a:t>
            </a:r>
            <a:r>
              <a:rPr lang="en"/>
              <a:t>, it?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Learning a Decision Tree</a:t>
            </a:r>
            <a:endParaRPr/>
          </a:p>
        </p:txBody>
      </p:sp>
      <p:sp>
        <p:nvSpPr>
          <p:cNvPr id="706" name="Google Shape;706;p46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saw how to follow a decision tree, but how do we build, or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</a:t>
            </a:r>
            <a:r>
              <a:rPr lang="en">
                <a:solidFill>
                  <a:schemeClr val="dk1"/>
                </a:solidFill>
              </a:rPr>
              <a:t>, it?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where Machine Learning comes in!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Learning a Decision Tree</a:t>
            </a:r>
            <a:endParaRPr/>
          </a:p>
        </p:txBody>
      </p:sp>
      <p:sp>
        <p:nvSpPr>
          <p:cNvPr id="712" name="Google Shape;712;p47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saw how to follow a decision tree, but how do we build, or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</a:t>
            </a:r>
            <a:r>
              <a:rPr lang="en">
                <a:solidFill>
                  <a:schemeClr val="dk1"/>
                </a:solidFill>
              </a:rPr>
              <a:t>, it?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where Machine Learning comes in!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our training data to build a decision tree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94fddab76_0_2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27" name="Google Shape;227;g2594fddab76_0_20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Supervised Learning:</a:t>
            </a:r>
            <a:r>
              <a:rPr lang="en"/>
              <a:t> learning from labelled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Classification</a:t>
            </a:r>
            <a:r>
              <a:rPr lang="en"/>
              <a:t>: </a:t>
            </a:r>
            <a:r>
              <a:rPr lang="en">
                <a:solidFill>
                  <a:schemeClr val="dk1"/>
                </a:solidFill>
              </a:rPr>
              <a:t>determining what class each new example belongs to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Learning a Decision Tree</a:t>
            </a:r>
            <a:endParaRPr/>
          </a:p>
        </p:txBody>
      </p:sp>
      <p:sp>
        <p:nvSpPr>
          <p:cNvPr id="718" name="Google Shape;718;p48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saw how to follow a decision tree, but how do we build, or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</a:t>
            </a:r>
            <a:r>
              <a:rPr lang="en">
                <a:solidFill>
                  <a:schemeClr val="dk1"/>
                </a:solidFill>
              </a:rPr>
              <a:t>, it?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where Machine Learning comes in!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our training data to build a decision tree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build a decision tree that: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Classifies the examples in our training set correctly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Generalizes to new examples well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for learning decision trees</a:t>
            </a:r>
            <a:endParaRPr/>
          </a:p>
        </p:txBody>
      </p:sp>
      <p:sp>
        <p:nvSpPr>
          <p:cNvPr id="724" name="Google Shape;724;p49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AutoNum type="arabicPeriod"/>
            </a:pPr>
            <a:r>
              <a:rPr lang="en">
                <a:solidFill>
                  <a:srgbClr val="E06666"/>
                </a:solidFill>
              </a:rPr>
              <a:t>Look at all of your training data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/>
          <p:nvPr/>
        </p:nvSpPr>
        <p:spPr>
          <a:xfrm>
            <a:off x="1339550" y="1912200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0" name="Google Shape;730;p50"/>
          <p:cNvSpPr/>
          <p:nvPr/>
        </p:nvSpPr>
        <p:spPr>
          <a:xfrm>
            <a:off x="2270100" y="9081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1" name="Google Shape;731;p50"/>
          <p:cNvSpPr/>
          <p:nvPr/>
        </p:nvSpPr>
        <p:spPr>
          <a:xfrm>
            <a:off x="2474613" y="177895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2" name="Google Shape;732;p50"/>
          <p:cNvSpPr/>
          <p:nvPr/>
        </p:nvSpPr>
        <p:spPr>
          <a:xfrm>
            <a:off x="2929500" y="28170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3" name="Google Shape;733;p50"/>
          <p:cNvSpPr/>
          <p:nvPr/>
        </p:nvSpPr>
        <p:spPr>
          <a:xfrm>
            <a:off x="1288100" y="100017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4" name="Google Shape;734;p50"/>
          <p:cNvSpPr/>
          <p:nvPr/>
        </p:nvSpPr>
        <p:spPr>
          <a:xfrm>
            <a:off x="3425600" y="197210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5" name="Google Shape;735;p50"/>
          <p:cNvSpPr/>
          <p:nvPr/>
        </p:nvSpPr>
        <p:spPr>
          <a:xfrm>
            <a:off x="1932650" y="274180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6" name="Google Shape;736;p50"/>
          <p:cNvSpPr/>
          <p:nvPr/>
        </p:nvSpPr>
        <p:spPr>
          <a:xfrm>
            <a:off x="3382700" y="81610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7" name="Google Shape;737;p50"/>
          <p:cNvSpPr txBox="1"/>
          <p:nvPr/>
        </p:nvSpPr>
        <p:spPr>
          <a:xfrm>
            <a:off x="1998950" y="184050"/>
            <a:ext cx="18495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Training Data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8" name="Google Shape;738;p50"/>
          <p:cNvSpPr txBox="1"/>
          <p:nvPr/>
        </p:nvSpPr>
        <p:spPr>
          <a:xfrm>
            <a:off x="5306725" y="1381800"/>
            <a:ext cx="32064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Learn a tree that classifies </a:t>
            </a:r>
            <a:r>
              <a:rPr b="0" i="0" lang="en" sz="31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A vs. B </a:t>
            </a:r>
            <a:r>
              <a:rPr b="0" i="0" lang="en" sz="31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the best</a:t>
            </a:r>
            <a:endParaRPr b="0" i="0" sz="31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for learning decision trees</a:t>
            </a:r>
            <a:endParaRPr/>
          </a:p>
        </p:txBody>
      </p:sp>
      <p:sp>
        <p:nvSpPr>
          <p:cNvPr id="744" name="Google Shape;744;p51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all of your training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AutoNum type="arabicPeriod"/>
            </a:pPr>
            <a:r>
              <a:rPr lang="en">
                <a:solidFill>
                  <a:srgbClr val="E06666"/>
                </a:solidFill>
              </a:rPr>
              <a:t>Select the feature that gives the “</a:t>
            </a: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best split</a:t>
            </a:r>
            <a:r>
              <a:rPr lang="en">
                <a:solidFill>
                  <a:srgbClr val="E06666"/>
                </a:solidFill>
              </a:rPr>
              <a:t>”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2"/>
          <p:cNvSpPr/>
          <p:nvPr/>
        </p:nvSpPr>
        <p:spPr>
          <a:xfrm>
            <a:off x="1339550" y="1912200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0" name="Google Shape;750;p52"/>
          <p:cNvSpPr/>
          <p:nvPr/>
        </p:nvSpPr>
        <p:spPr>
          <a:xfrm>
            <a:off x="2270100" y="9081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1" name="Google Shape;751;p52"/>
          <p:cNvSpPr/>
          <p:nvPr/>
        </p:nvSpPr>
        <p:spPr>
          <a:xfrm>
            <a:off x="2474613" y="177895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2" name="Google Shape;752;p52"/>
          <p:cNvSpPr/>
          <p:nvPr/>
        </p:nvSpPr>
        <p:spPr>
          <a:xfrm>
            <a:off x="2929500" y="28170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3" name="Google Shape;753;p52"/>
          <p:cNvSpPr/>
          <p:nvPr/>
        </p:nvSpPr>
        <p:spPr>
          <a:xfrm>
            <a:off x="1288100" y="100017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4" name="Google Shape;754;p52"/>
          <p:cNvSpPr/>
          <p:nvPr/>
        </p:nvSpPr>
        <p:spPr>
          <a:xfrm>
            <a:off x="3425600" y="197210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5" name="Google Shape;755;p52"/>
          <p:cNvSpPr/>
          <p:nvPr/>
        </p:nvSpPr>
        <p:spPr>
          <a:xfrm>
            <a:off x="1932650" y="274180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6" name="Google Shape;756;p52"/>
          <p:cNvSpPr/>
          <p:nvPr/>
        </p:nvSpPr>
        <p:spPr>
          <a:xfrm>
            <a:off x="3382700" y="81610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7" name="Google Shape;757;p52"/>
          <p:cNvSpPr txBox="1"/>
          <p:nvPr/>
        </p:nvSpPr>
        <p:spPr>
          <a:xfrm>
            <a:off x="5780025" y="480700"/>
            <a:ext cx="19428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Feature(s):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Green Squares?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3"/>
          <p:cNvSpPr/>
          <p:nvPr/>
        </p:nvSpPr>
        <p:spPr>
          <a:xfrm>
            <a:off x="1339550" y="1912200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63" name="Google Shape;763;p53"/>
          <p:cNvSpPr/>
          <p:nvPr/>
        </p:nvSpPr>
        <p:spPr>
          <a:xfrm>
            <a:off x="2270100" y="9081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64" name="Google Shape;764;p53"/>
          <p:cNvSpPr/>
          <p:nvPr/>
        </p:nvSpPr>
        <p:spPr>
          <a:xfrm>
            <a:off x="2474613" y="177895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65" name="Google Shape;765;p53"/>
          <p:cNvSpPr/>
          <p:nvPr/>
        </p:nvSpPr>
        <p:spPr>
          <a:xfrm>
            <a:off x="2929500" y="28170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66" name="Google Shape;766;p53"/>
          <p:cNvSpPr/>
          <p:nvPr/>
        </p:nvSpPr>
        <p:spPr>
          <a:xfrm>
            <a:off x="1288100" y="100017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67" name="Google Shape;767;p53"/>
          <p:cNvSpPr/>
          <p:nvPr/>
        </p:nvSpPr>
        <p:spPr>
          <a:xfrm>
            <a:off x="6421725" y="1659575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68" name="Google Shape;768;p53"/>
          <p:cNvSpPr/>
          <p:nvPr/>
        </p:nvSpPr>
        <p:spPr>
          <a:xfrm>
            <a:off x="1932650" y="274180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69" name="Google Shape;769;p53"/>
          <p:cNvSpPr/>
          <p:nvPr/>
        </p:nvSpPr>
        <p:spPr>
          <a:xfrm>
            <a:off x="3382700" y="81610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70" name="Google Shape;770;p53"/>
          <p:cNvSpPr txBox="1"/>
          <p:nvPr/>
        </p:nvSpPr>
        <p:spPr>
          <a:xfrm>
            <a:off x="3945050" y="3909875"/>
            <a:ext cx="19896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 Bad Split</a:t>
            </a:r>
            <a:endParaRPr b="1" i="0" sz="26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Try Again </a:t>
            </a:r>
            <a:endParaRPr b="1" i="0" sz="26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71" name="Google Shape;771;p53"/>
          <p:cNvSpPr txBox="1"/>
          <p:nvPr/>
        </p:nvSpPr>
        <p:spPr>
          <a:xfrm>
            <a:off x="5780025" y="480700"/>
            <a:ext cx="19428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Feature(s):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Green Squares?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5929b6e2b1_0_138"/>
          <p:cNvSpPr/>
          <p:nvPr/>
        </p:nvSpPr>
        <p:spPr>
          <a:xfrm>
            <a:off x="1339550" y="1912200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77" name="Google Shape;777;g25929b6e2b1_0_138"/>
          <p:cNvSpPr/>
          <p:nvPr/>
        </p:nvSpPr>
        <p:spPr>
          <a:xfrm>
            <a:off x="2270100" y="9081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78" name="Google Shape;778;g25929b6e2b1_0_138"/>
          <p:cNvSpPr/>
          <p:nvPr/>
        </p:nvSpPr>
        <p:spPr>
          <a:xfrm>
            <a:off x="2474613" y="177895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79" name="Google Shape;779;g25929b6e2b1_0_138"/>
          <p:cNvSpPr/>
          <p:nvPr/>
        </p:nvSpPr>
        <p:spPr>
          <a:xfrm>
            <a:off x="2929500" y="28170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80" name="Google Shape;780;g25929b6e2b1_0_138"/>
          <p:cNvSpPr/>
          <p:nvPr/>
        </p:nvSpPr>
        <p:spPr>
          <a:xfrm>
            <a:off x="1288100" y="100017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81" name="Google Shape;781;g25929b6e2b1_0_138"/>
          <p:cNvSpPr/>
          <p:nvPr/>
        </p:nvSpPr>
        <p:spPr>
          <a:xfrm>
            <a:off x="3425600" y="197210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82" name="Google Shape;782;g25929b6e2b1_0_138"/>
          <p:cNvSpPr/>
          <p:nvPr/>
        </p:nvSpPr>
        <p:spPr>
          <a:xfrm>
            <a:off x="1932650" y="274180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83" name="Google Shape;783;g25929b6e2b1_0_138"/>
          <p:cNvSpPr/>
          <p:nvPr/>
        </p:nvSpPr>
        <p:spPr>
          <a:xfrm>
            <a:off x="3382700" y="81610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84" name="Google Shape;784;g25929b6e2b1_0_138"/>
          <p:cNvSpPr txBox="1"/>
          <p:nvPr/>
        </p:nvSpPr>
        <p:spPr>
          <a:xfrm>
            <a:off x="5879750" y="480575"/>
            <a:ext cx="19428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Feature(s):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Reds?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4"/>
          <p:cNvSpPr/>
          <p:nvPr/>
        </p:nvSpPr>
        <p:spPr>
          <a:xfrm>
            <a:off x="1365113" y="1884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0" name="Google Shape;790;p54"/>
          <p:cNvSpPr/>
          <p:nvPr/>
        </p:nvSpPr>
        <p:spPr>
          <a:xfrm>
            <a:off x="2295663" y="880125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1" name="Google Shape;791;p54"/>
          <p:cNvSpPr/>
          <p:nvPr/>
        </p:nvSpPr>
        <p:spPr>
          <a:xfrm>
            <a:off x="2500175" y="1750925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2" name="Google Shape;792;p54"/>
          <p:cNvSpPr/>
          <p:nvPr/>
        </p:nvSpPr>
        <p:spPr>
          <a:xfrm>
            <a:off x="2929500" y="28170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3" name="Google Shape;793;p54"/>
          <p:cNvSpPr/>
          <p:nvPr/>
        </p:nvSpPr>
        <p:spPr>
          <a:xfrm>
            <a:off x="6669725" y="141927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4" name="Google Shape;794;p54"/>
          <p:cNvSpPr/>
          <p:nvPr/>
        </p:nvSpPr>
        <p:spPr>
          <a:xfrm>
            <a:off x="3497550" y="181655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5" name="Google Shape;795;p54"/>
          <p:cNvSpPr/>
          <p:nvPr/>
        </p:nvSpPr>
        <p:spPr>
          <a:xfrm>
            <a:off x="7314275" y="316090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6" name="Google Shape;796;p54"/>
          <p:cNvSpPr/>
          <p:nvPr/>
        </p:nvSpPr>
        <p:spPr>
          <a:xfrm>
            <a:off x="3382700" y="81610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7" name="Google Shape;797;p54"/>
          <p:cNvSpPr txBox="1"/>
          <p:nvPr/>
        </p:nvSpPr>
        <p:spPr>
          <a:xfrm>
            <a:off x="3497550" y="4124200"/>
            <a:ext cx="2239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Better Split</a:t>
            </a:r>
            <a:endParaRPr b="1" i="0" sz="26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Try Again</a:t>
            </a:r>
            <a:endParaRPr b="1" i="0" sz="26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8" name="Google Shape;798;p54"/>
          <p:cNvSpPr txBox="1"/>
          <p:nvPr/>
        </p:nvSpPr>
        <p:spPr>
          <a:xfrm>
            <a:off x="5879750" y="480575"/>
            <a:ext cx="19428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Feature(s):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Reds?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5929b6e2b1_0_151"/>
          <p:cNvSpPr/>
          <p:nvPr/>
        </p:nvSpPr>
        <p:spPr>
          <a:xfrm>
            <a:off x="1339550" y="1912200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04" name="Google Shape;804;g25929b6e2b1_0_151"/>
          <p:cNvSpPr/>
          <p:nvPr/>
        </p:nvSpPr>
        <p:spPr>
          <a:xfrm>
            <a:off x="2270100" y="9081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05" name="Google Shape;805;g25929b6e2b1_0_151"/>
          <p:cNvSpPr/>
          <p:nvPr/>
        </p:nvSpPr>
        <p:spPr>
          <a:xfrm>
            <a:off x="2474613" y="177895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06" name="Google Shape;806;g25929b6e2b1_0_151"/>
          <p:cNvSpPr/>
          <p:nvPr/>
        </p:nvSpPr>
        <p:spPr>
          <a:xfrm>
            <a:off x="2929500" y="28170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07" name="Google Shape;807;g25929b6e2b1_0_151"/>
          <p:cNvSpPr/>
          <p:nvPr/>
        </p:nvSpPr>
        <p:spPr>
          <a:xfrm>
            <a:off x="1288100" y="100017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08" name="Google Shape;808;g25929b6e2b1_0_151"/>
          <p:cNvSpPr/>
          <p:nvPr/>
        </p:nvSpPr>
        <p:spPr>
          <a:xfrm>
            <a:off x="3425600" y="197210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09" name="Google Shape;809;g25929b6e2b1_0_151"/>
          <p:cNvSpPr/>
          <p:nvPr/>
        </p:nvSpPr>
        <p:spPr>
          <a:xfrm>
            <a:off x="1932650" y="274180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10" name="Google Shape;810;g25929b6e2b1_0_151"/>
          <p:cNvSpPr/>
          <p:nvPr/>
        </p:nvSpPr>
        <p:spPr>
          <a:xfrm>
            <a:off x="3382700" y="81610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11" name="Google Shape;811;g25929b6e2b1_0_151"/>
          <p:cNvSpPr txBox="1"/>
          <p:nvPr/>
        </p:nvSpPr>
        <p:spPr>
          <a:xfrm>
            <a:off x="5427375" y="541975"/>
            <a:ext cx="1942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Feature(s):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5"/>
          <p:cNvSpPr/>
          <p:nvPr/>
        </p:nvSpPr>
        <p:spPr>
          <a:xfrm>
            <a:off x="6554625" y="1312700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17" name="Google Shape;817;p55"/>
          <p:cNvSpPr/>
          <p:nvPr/>
        </p:nvSpPr>
        <p:spPr>
          <a:xfrm>
            <a:off x="2270100" y="9081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18" name="Google Shape;818;p55"/>
          <p:cNvSpPr/>
          <p:nvPr/>
        </p:nvSpPr>
        <p:spPr>
          <a:xfrm>
            <a:off x="2474613" y="177895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19" name="Google Shape;819;p55"/>
          <p:cNvSpPr/>
          <p:nvPr/>
        </p:nvSpPr>
        <p:spPr>
          <a:xfrm>
            <a:off x="6017625" y="216255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20" name="Google Shape;820;p55"/>
          <p:cNvSpPr/>
          <p:nvPr/>
        </p:nvSpPr>
        <p:spPr>
          <a:xfrm>
            <a:off x="1288100" y="100017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21" name="Google Shape;821;p55"/>
          <p:cNvSpPr/>
          <p:nvPr/>
        </p:nvSpPr>
        <p:spPr>
          <a:xfrm>
            <a:off x="3425600" y="197210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22" name="Google Shape;822;p55"/>
          <p:cNvSpPr/>
          <p:nvPr/>
        </p:nvSpPr>
        <p:spPr>
          <a:xfrm>
            <a:off x="1932650" y="274180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23" name="Google Shape;823;p55"/>
          <p:cNvSpPr/>
          <p:nvPr/>
        </p:nvSpPr>
        <p:spPr>
          <a:xfrm>
            <a:off x="5530075" y="1659575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24" name="Google Shape;824;p55"/>
          <p:cNvSpPr txBox="1"/>
          <p:nvPr/>
        </p:nvSpPr>
        <p:spPr>
          <a:xfrm>
            <a:off x="3333550" y="4243650"/>
            <a:ext cx="3016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Much Better Split</a:t>
            </a:r>
            <a:endParaRPr b="1" i="0" sz="26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25" name="Google Shape;825;p55"/>
          <p:cNvSpPr txBox="1"/>
          <p:nvPr/>
        </p:nvSpPr>
        <p:spPr>
          <a:xfrm>
            <a:off x="5427375" y="541975"/>
            <a:ext cx="1942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Feature(s):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26" name="Google Shape;826;p55"/>
          <p:cNvSpPr txBox="1"/>
          <p:nvPr/>
        </p:nvSpPr>
        <p:spPr>
          <a:xfrm>
            <a:off x="5530075" y="3000525"/>
            <a:ext cx="2045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Label as group A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929b6e2b1_0_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Supervised Learning Recap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" name="Google Shape;233;g25929b6e2b1_0_0"/>
          <p:cNvSpPr txBox="1"/>
          <p:nvPr>
            <p:ph idx="1" type="body"/>
          </p:nvPr>
        </p:nvSpPr>
        <p:spPr>
          <a:xfrm>
            <a:off x="457200" y="959575"/>
            <a:ext cx="78468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Machine learning</a:t>
            </a:r>
            <a:r>
              <a:rPr lang="en"/>
              <a:t> algorithms enable our computers to learn from provided data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Predictions / decisions can be made without explicitly programming every possible scenario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focus today is on </a:t>
            </a:r>
            <a:r>
              <a:rPr b="1" lang="en"/>
              <a:t>supervised learning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A type of machine learning where we give a computer data with labels.  The computer then makes predictions with new data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4" name="Google Shape;234;g25929b6e2b1_0_0"/>
          <p:cNvPicPr preferRelativeResize="0"/>
          <p:nvPr/>
        </p:nvPicPr>
        <p:blipFill rotWithShape="1">
          <a:blip r:embed="rId3">
            <a:alphaModFix/>
          </a:blip>
          <a:srcRect b="0" l="29912" r="0" t="0"/>
          <a:stretch/>
        </p:blipFill>
        <p:spPr>
          <a:xfrm>
            <a:off x="6109530" y="3038825"/>
            <a:ext cx="2333070" cy="178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5929b6e2b1_0_0"/>
          <p:cNvPicPr preferRelativeResize="0"/>
          <p:nvPr/>
        </p:nvPicPr>
        <p:blipFill rotWithShape="1">
          <a:blip r:embed="rId4">
            <a:alphaModFix/>
          </a:blip>
          <a:srcRect b="10030" l="12172" r="0" t="23081"/>
          <a:stretch/>
        </p:blipFill>
        <p:spPr>
          <a:xfrm>
            <a:off x="823414" y="3709895"/>
            <a:ext cx="930899" cy="10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5929b6e2b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2858" y="3726127"/>
            <a:ext cx="881953" cy="101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5929b6e2b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2971611" y="3725750"/>
            <a:ext cx="997075" cy="10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5929b6e2b1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3937" y="3709888"/>
            <a:ext cx="1573380" cy="99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5929b6e2b1_0_0"/>
          <p:cNvSpPr/>
          <p:nvPr/>
        </p:nvSpPr>
        <p:spPr>
          <a:xfrm>
            <a:off x="823425" y="3124213"/>
            <a:ext cx="812100" cy="4872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5929b6e2b1_0_0"/>
          <p:cNvSpPr/>
          <p:nvPr/>
        </p:nvSpPr>
        <p:spPr>
          <a:xfrm>
            <a:off x="1942850" y="3132338"/>
            <a:ext cx="812100" cy="4872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5929b6e2b1_0_0"/>
          <p:cNvSpPr/>
          <p:nvPr/>
        </p:nvSpPr>
        <p:spPr>
          <a:xfrm>
            <a:off x="4325400" y="3124213"/>
            <a:ext cx="812100" cy="4872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5929b6e2b1_0_0"/>
          <p:cNvSpPr/>
          <p:nvPr/>
        </p:nvSpPr>
        <p:spPr>
          <a:xfrm>
            <a:off x="2980801" y="3124213"/>
            <a:ext cx="882000" cy="4872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Car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for learning decision trees</a:t>
            </a:r>
            <a:endParaRPr/>
          </a:p>
        </p:txBody>
      </p:sp>
      <p:sp>
        <p:nvSpPr>
          <p:cNvPr id="832" name="Google Shape;832;p56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all of your training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feature that gives the “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best split</a:t>
            </a:r>
            <a:r>
              <a:rPr lang="en"/>
              <a:t>”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AutoNum type="arabicPeriod"/>
            </a:pPr>
            <a:r>
              <a:rPr lang="en">
                <a:solidFill>
                  <a:srgbClr val="E06666"/>
                </a:solidFill>
              </a:rPr>
              <a:t>Create a node in the tree based on this split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7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38" name="Google Shape;838;p57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39" name="Google Shape;839;p57"/>
          <p:cNvSpPr/>
          <p:nvPr/>
        </p:nvSpPr>
        <p:spPr>
          <a:xfrm>
            <a:off x="4491025" y="1749550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7"/>
          <p:cNvSpPr txBox="1"/>
          <p:nvPr/>
        </p:nvSpPr>
        <p:spPr>
          <a:xfrm>
            <a:off x="4797775" y="2304175"/>
            <a:ext cx="191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841" name="Google Shape;841;p57"/>
          <p:cNvCxnSpPr>
            <a:stCxn id="838" idx="2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2" name="Google Shape;842;p57"/>
          <p:cNvCxnSpPr>
            <a:stCxn id="838" idx="2"/>
            <a:endCxn id="839" idx="3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3" name="Google Shape;843;p57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4" name="Google Shape;844;p57"/>
          <p:cNvSpPr txBox="1"/>
          <p:nvPr/>
        </p:nvSpPr>
        <p:spPr>
          <a:xfrm>
            <a:off x="4894425" y="12132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5" name="Google Shape;845;p57"/>
          <p:cNvSpPr/>
          <p:nvPr/>
        </p:nvSpPr>
        <p:spPr>
          <a:xfrm>
            <a:off x="1943875" y="2107525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for learning decision trees</a:t>
            </a:r>
            <a:endParaRPr/>
          </a:p>
        </p:txBody>
      </p:sp>
      <p:sp>
        <p:nvSpPr>
          <p:cNvPr id="851" name="Google Shape;851;p58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all of your training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feature that gives the “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best split</a:t>
            </a:r>
            <a:r>
              <a:rPr lang="en"/>
              <a:t>”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node in the tree based on this split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AutoNum type="arabicPeriod"/>
            </a:pPr>
            <a:r>
              <a:rPr lang="en">
                <a:solidFill>
                  <a:srgbClr val="E06666"/>
                </a:solidFill>
              </a:rPr>
              <a:t>Separate your training data based on this split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57" name="Google Shape;857;p59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58" name="Google Shape;858;p59"/>
          <p:cNvSpPr/>
          <p:nvPr/>
        </p:nvSpPr>
        <p:spPr>
          <a:xfrm>
            <a:off x="4491025" y="1749550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9"/>
          <p:cNvSpPr txBox="1"/>
          <p:nvPr/>
        </p:nvSpPr>
        <p:spPr>
          <a:xfrm>
            <a:off x="4797775" y="2304175"/>
            <a:ext cx="191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860" name="Google Shape;860;p59"/>
          <p:cNvCxnSpPr>
            <a:stCxn id="857" idx="2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1" name="Google Shape;861;p59"/>
          <p:cNvCxnSpPr>
            <a:stCxn id="857" idx="2"/>
            <a:endCxn id="858" idx="3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2" name="Google Shape;862;p59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63" name="Google Shape;863;p59"/>
          <p:cNvSpPr txBox="1"/>
          <p:nvPr/>
        </p:nvSpPr>
        <p:spPr>
          <a:xfrm>
            <a:off x="4894425" y="12132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64" name="Google Shape;864;p59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65" name="Google Shape;865;p59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66" name="Google Shape;866;p59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67" name="Google Shape;867;p59"/>
          <p:cNvSpPr/>
          <p:nvPr/>
        </p:nvSpPr>
        <p:spPr>
          <a:xfrm>
            <a:off x="6867750" y="114960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68" name="Google Shape;868;p59"/>
          <p:cNvSpPr/>
          <p:nvPr/>
        </p:nvSpPr>
        <p:spPr>
          <a:xfrm>
            <a:off x="7327888" y="180900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69" name="Google Shape;869;p59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70" name="Google Shape;870;p59"/>
          <p:cNvSpPr/>
          <p:nvPr/>
        </p:nvSpPr>
        <p:spPr>
          <a:xfrm>
            <a:off x="8278875" y="200215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71" name="Google Shape;871;p59"/>
          <p:cNvSpPr/>
          <p:nvPr/>
        </p:nvSpPr>
        <p:spPr>
          <a:xfrm>
            <a:off x="7956375" y="10901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72" name="Google Shape;872;p59"/>
          <p:cNvSpPr/>
          <p:nvPr/>
        </p:nvSpPr>
        <p:spPr>
          <a:xfrm>
            <a:off x="1943875" y="2107525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for learning decision trees</a:t>
            </a:r>
            <a:endParaRPr/>
          </a:p>
        </p:txBody>
      </p:sp>
      <p:sp>
        <p:nvSpPr>
          <p:cNvPr id="878" name="Google Shape;878;p60"/>
          <p:cNvSpPr txBox="1"/>
          <p:nvPr>
            <p:ph idx="1" type="body"/>
          </p:nvPr>
        </p:nvSpPr>
        <p:spPr>
          <a:xfrm>
            <a:off x="457200" y="959575"/>
            <a:ext cx="75393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Look at all of your training data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Select the feature that gives the “</a:t>
            </a: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best split</a:t>
            </a:r>
            <a:r>
              <a:rPr lang="en">
                <a:solidFill>
                  <a:srgbClr val="B7B7B7"/>
                </a:solidFill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Create a node in the tree based on this split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Separate your training data based on this split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AutoNum type="arabicPeriod"/>
            </a:pPr>
            <a:r>
              <a:rPr b="1" lang="en">
                <a:solidFill>
                  <a:srgbClr val="E06666"/>
                </a:solidFill>
              </a:rPr>
              <a:t>For each group, repeat steps 2 to 4 until either:</a:t>
            </a:r>
            <a:endParaRPr b="1">
              <a:solidFill>
                <a:srgbClr val="E0666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Your examples are perfectly classified!  -or -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You’ve already split the tree a certain number of times</a:t>
            </a:r>
            <a:endParaRPr/>
          </a:p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 </a:t>
            </a:r>
            <a:endParaRPr/>
          </a:p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example: you stop 20 questions when you have either: </a:t>
            </a:r>
            <a:endParaRPr/>
          </a:p>
          <a:p>
            <a:pPr indent="13970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a. guessed the celebrity or </a:t>
            </a:r>
            <a:endParaRPr/>
          </a:p>
          <a:p>
            <a:pPr indent="13970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b. reached 20 questions</a:t>
            </a:r>
            <a:endParaRPr/>
          </a:p>
          <a:p>
            <a:pPr indent="13970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(otherwise this could go on forever…)</a:t>
            </a:r>
            <a:endParaRPr/>
          </a:p>
          <a:p>
            <a:pPr indent="0" lvl="0" marL="317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1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84" name="Google Shape;884;p61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85" name="Google Shape;885;p61"/>
          <p:cNvSpPr/>
          <p:nvPr/>
        </p:nvSpPr>
        <p:spPr>
          <a:xfrm>
            <a:off x="4491025" y="1749550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1"/>
          <p:cNvSpPr txBox="1"/>
          <p:nvPr/>
        </p:nvSpPr>
        <p:spPr>
          <a:xfrm>
            <a:off x="4797775" y="2304175"/>
            <a:ext cx="191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887" name="Google Shape;887;p61"/>
          <p:cNvCxnSpPr>
            <a:stCxn id="884" idx="2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8" name="Google Shape;888;p61"/>
          <p:cNvCxnSpPr>
            <a:stCxn id="884" idx="2"/>
            <a:endCxn id="885" idx="3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9" name="Google Shape;889;p61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0" name="Google Shape;890;p61"/>
          <p:cNvSpPr txBox="1"/>
          <p:nvPr/>
        </p:nvSpPr>
        <p:spPr>
          <a:xfrm>
            <a:off x="4894425" y="12132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1" name="Google Shape;891;p61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2" name="Google Shape;892;p61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3" name="Google Shape;893;p61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4" name="Google Shape;894;p61"/>
          <p:cNvSpPr/>
          <p:nvPr/>
        </p:nvSpPr>
        <p:spPr>
          <a:xfrm>
            <a:off x="6867750" y="114960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5" name="Google Shape;895;p61"/>
          <p:cNvSpPr/>
          <p:nvPr/>
        </p:nvSpPr>
        <p:spPr>
          <a:xfrm>
            <a:off x="7327888" y="180900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6" name="Google Shape;896;p61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7" name="Google Shape;897;p61"/>
          <p:cNvSpPr/>
          <p:nvPr/>
        </p:nvSpPr>
        <p:spPr>
          <a:xfrm>
            <a:off x="8278875" y="200215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8" name="Google Shape;898;p61"/>
          <p:cNvSpPr/>
          <p:nvPr/>
        </p:nvSpPr>
        <p:spPr>
          <a:xfrm>
            <a:off x="7956375" y="10901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9" name="Google Shape;899;p61"/>
          <p:cNvSpPr/>
          <p:nvPr/>
        </p:nvSpPr>
        <p:spPr>
          <a:xfrm>
            <a:off x="1943875" y="2107525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00" name="Google Shape;900;p61"/>
          <p:cNvSpPr txBox="1"/>
          <p:nvPr/>
        </p:nvSpPr>
        <p:spPr>
          <a:xfrm>
            <a:off x="2875375" y="3834625"/>
            <a:ext cx="439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Conditions: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Tree is deeper than 4 questions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2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06" name="Google Shape;906;p62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07" name="Google Shape;907;p62"/>
          <p:cNvSpPr/>
          <p:nvPr/>
        </p:nvSpPr>
        <p:spPr>
          <a:xfrm>
            <a:off x="4491025" y="1749550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2"/>
          <p:cNvSpPr txBox="1"/>
          <p:nvPr/>
        </p:nvSpPr>
        <p:spPr>
          <a:xfrm>
            <a:off x="4797775" y="2304175"/>
            <a:ext cx="191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909" name="Google Shape;909;p62"/>
          <p:cNvCxnSpPr>
            <a:stCxn id="906" idx="2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0" name="Google Shape;910;p62"/>
          <p:cNvCxnSpPr>
            <a:stCxn id="906" idx="2"/>
            <a:endCxn id="907" idx="3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1" name="Google Shape;911;p62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2" name="Google Shape;912;p62"/>
          <p:cNvSpPr txBox="1"/>
          <p:nvPr/>
        </p:nvSpPr>
        <p:spPr>
          <a:xfrm>
            <a:off x="4894425" y="12132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3" name="Google Shape;913;p62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4" name="Google Shape;914;p62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5" name="Google Shape;915;p62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6" name="Google Shape;916;p62"/>
          <p:cNvSpPr/>
          <p:nvPr/>
        </p:nvSpPr>
        <p:spPr>
          <a:xfrm>
            <a:off x="6867750" y="114960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7" name="Google Shape;917;p62"/>
          <p:cNvSpPr/>
          <p:nvPr/>
        </p:nvSpPr>
        <p:spPr>
          <a:xfrm>
            <a:off x="7327888" y="180900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8" name="Google Shape;918;p62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9" name="Google Shape;919;p62"/>
          <p:cNvSpPr/>
          <p:nvPr/>
        </p:nvSpPr>
        <p:spPr>
          <a:xfrm>
            <a:off x="8278875" y="200215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20" name="Google Shape;920;p62"/>
          <p:cNvSpPr/>
          <p:nvPr/>
        </p:nvSpPr>
        <p:spPr>
          <a:xfrm>
            <a:off x="7956375" y="10901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21" name="Google Shape;921;p62"/>
          <p:cNvSpPr/>
          <p:nvPr/>
        </p:nvSpPr>
        <p:spPr>
          <a:xfrm>
            <a:off x="1943875" y="2107525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22" name="Google Shape;922;p62"/>
          <p:cNvSpPr txBox="1"/>
          <p:nvPr/>
        </p:nvSpPr>
        <p:spPr>
          <a:xfrm>
            <a:off x="185275" y="2571750"/>
            <a:ext cx="17586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Condition met: All same class (group A)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23" name="Google Shape;923;p62"/>
          <p:cNvSpPr txBox="1"/>
          <p:nvPr/>
        </p:nvSpPr>
        <p:spPr>
          <a:xfrm>
            <a:off x="2875375" y="3834625"/>
            <a:ext cx="439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Conditions: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Tree is deeper than 4 questions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3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29" name="Google Shape;929;p63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30" name="Google Shape;930;p63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31" name="Google Shape;931;p63"/>
          <p:cNvSpPr/>
          <p:nvPr/>
        </p:nvSpPr>
        <p:spPr>
          <a:xfrm>
            <a:off x="4491025" y="1749550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3"/>
          <p:cNvSpPr txBox="1"/>
          <p:nvPr/>
        </p:nvSpPr>
        <p:spPr>
          <a:xfrm>
            <a:off x="4797775" y="2304175"/>
            <a:ext cx="191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933" name="Google Shape;933;p63"/>
          <p:cNvCxnSpPr>
            <a:stCxn id="929" idx="2"/>
            <a:endCxn id="930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4" name="Google Shape;934;p63"/>
          <p:cNvCxnSpPr>
            <a:stCxn id="929" idx="2"/>
            <a:endCxn id="931" idx="3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5" name="Google Shape;935;p63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36" name="Google Shape;936;p63"/>
          <p:cNvSpPr txBox="1"/>
          <p:nvPr/>
        </p:nvSpPr>
        <p:spPr>
          <a:xfrm>
            <a:off x="4894425" y="12132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37" name="Google Shape;937;p63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38" name="Google Shape;938;p63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39" name="Google Shape;939;p63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40" name="Google Shape;940;p63"/>
          <p:cNvSpPr/>
          <p:nvPr/>
        </p:nvSpPr>
        <p:spPr>
          <a:xfrm>
            <a:off x="6867750" y="114960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41" name="Google Shape;941;p63"/>
          <p:cNvSpPr/>
          <p:nvPr/>
        </p:nvSpPr>
        <p:spPr>
          <a:xfrm>
            <a:off x="7327888" y="180900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42" name="Google Shape;942;p63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43" name="Google Shape;943;p63"/>
          <p:cNvSpPr/>
          <p:nvPr/>
        </p:nvSpPr>
        <p:spPr>
          <a:xfrm>
            <a:off x="8278875" y="200215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44" name="Google Shape;944;p63"/>
          <p:cNvSpPr/>
          <p:nvPr/>
        </p:nvSpPr>
        <p:spPr>
          <a:xfrm>
            <a:off x="7956375" y="10901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45" name="Google Shape;945;p63"/>
          <p:cNvSpPr txBox="1"/>
          <p:nvPr/>
        </p:nvSpPr>
        <p:spPr>
          <a:xfrm>
            <a:off x="2875375" y="3834625"/>
            <a:ext cx="439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Conditions: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Tree is deeper than 4 questions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4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51" name="Google Shape;951;p64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52" name="Google Shape;952;p64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53" name="Google Shape;953;p64"/>
          <p:cNvSpPr/>
          <p:nvPr/>
        </p:nvSpPr>
        <p:spPr>
          <a:xfrm>
            <a:off x="4491025" y="1749550"/>
            <a:ext cx="2310984" cy="1656612"/>
          </a:xfrm>
          <a:prstGeom prst="cloud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4"/>
          <p:cNvSpPr txBox="1"/>
          <p:nvPr/>
        </p:nvSpPr>
        <p:spPr>
          <a:xfrm>
            <a:off x="4797775" y="2304175"/>
            <a:ext cx="191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Still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955" name="Google Shape;955;p64"/>
          <p:cNvCxnSpPr>
            <a:stCxn id="951" idx="2"/>
            <a:endCxn id="952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6" name="Google Shape;956;p64"/>
          <p:cNvCxnSpPr>
            <a:stCxn id="951" idx="2"/>
            <a:endCxn id="953" idx="3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7" name="Google Shape;957;p64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58" name="Google Shape;958;p64"/>
          <p:cNvSpPr txBox="1"/>
          <p:nvPr/>
        </p:nvSpPr>
        <p:spPr>
          <a:xfrm>
            <a:off x="4894425" y="12132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59" name="Google Shape;959;p64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60" name="Google Shape;960;p64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61" name="Google Shape;961;p64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62" name="Google Shape;962;p64"/>
          <p:cNvSpPr/>
          <p:nvPr/>
        </p:nvSpPr>
        <p:spPr>
          <a:xfrm>
            <a:off x="6867750" y="114960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63" name="Google Shape;963;p64"/>
          <p:cNvSpPr/>
          <p:nvPr/>
        </p:nvSpPr>
        <p:spPr>
          <a:xfrm>
            <a:off x="7327888" y="180900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64" name="Google Shape;964;p64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65" name="Google Shape;965;p64"/>
          <p:cNvSpPr/>
          <p:nvPr/>
        </p:nvSpPr>
        <p:spPr>
          <a:xfrm>
            <a:off x="8278875" y="200215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66" name="Google Shape;966;p64"/>
          <p:cNvSpPr/>
          <p:nvPr/>
        </p:nvSpPr>
        <p:spPr>
          <a:xfrm>
            <a:off x="7956375" y="10901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67" name="Google Shape;967;p64"/>
          <p:cNvSpPr txBox="1"/>
          <p:nvPr/>
        </p:nvSpPr>
        <p:spPr>
          <a:xfrm>
            <a:off x="2875375" y="3834625"/>
            <a:ext cx="439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Conditions: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Tree is deeper than 4 questions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68" name="Google Shape;968;p64"/>
          <p:cNvSpPr txBox="1"/>
          <p:nvPr/>
        </p:nvSpPr>
        <p:spPr>
          <a:xfrm>
            <a:off x="6503400" y="3390600"/>
            <a:ext cx="23109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Mix of class A, B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Tree is 1 Q long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→ keep building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for learning decision trees</a:t>
            </a:r>
            <a:endParaRPr/>
          </a:p>
        </p:txBody>
      </p:sp>
      <p:sp>
        <p:nvSpPr>
          <p:cNvPr id="974" name="Google Shape;974;p65"/>
          <p:cNvSpPr txBox="1"/>
          <p:nvPr>
            <p:ph idx="1" type="body"/>
          </p:nvPr>
        </p:nvSpPr>
        <p:spPr>
          <a:xfrm>
            <a:off x="457200" y="959575"/>
            <a:ext cx="75393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all of your training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AutoNum type="arabicPeriod"/>
            </a:pPr>
            <a:r>
              <a:rPr lang="en">
                <a:solidFill>
                  <a:srgbClr val="E06666"/>
                </a:solidFill>
              </a:rPr>
              <a:t>Select the feature that gives the</a:t>
            </a:r>
            <a:r>
              <a:rPr b="1" lang="en">
                <a:solidFill>
                  <a:srgbClr val="E06666"/>
                </a:solidFill>
              </a:rPr>
              <a:t> “</a:t>
            </a: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best split</a:t>
            </a:r>
            <a:r>
              <a:rPr b="1" lang="en">
                <a:solidFill>
                  <a:srgbClr val="E06666"/>
                </a:solidFill>
              </a:rPr>
              <a:t>”</a:t>
            </a:r>
            <a:endParaRPr b="1">
              <a:solidFill>
                <a:srgbClr val="E0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new node in the tree based on this split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Separate your training data based on this split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each group, repeat steps 2 to 4 until one of the following is met: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All examples in the group have the same class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The group has less than some number of examples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You’ve already split the tree a certain number of times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If met, create a child node that represents the class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275" y="3099550"/>
            <a:ext cx="2792450" cy="14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6"/>
          <p:cNvSpPr txBox="1"/>
          <p:nvPr>
            <p:ph idx="1" type="body"/>
          </p:nvPr>
        </p:nvSpPr>
        <p:spPr>
          <a:xfrm>
            <a:off x="457200" y="959575"/>
            <a:ext cx="7846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Machine learning</a:t>
            </a:r>
            <a:r>
              <a:rPr lang="en"/>
              <a:t> algorithms enable our computers to learn from provided data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Predictions / decisions can be made without explicitly programming every possible scenario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focus today is on </a:t>
            </a:r>
            <a:r>
              <a:rPr b="1" lang="en"/>
              <a:t>supervised learning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A type of machine learning where we give a computer data with labels.  The computer is then makes predictions with new data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b="0" l="29912" r="0" t="0"/>
          <a:stretch/>
        </p:blipFill>
        <p:spPr>
          <a:xfrm>
            <a:off x="6109530" y="3038825"/>
            <a:ext cx="2333070" cy="178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4096725" y="3038825"/>
            <a:ext cx="1895100" cy="767100"/>
          </a:xfrm>
          <a:prstGeom prst="wedgeEllipseCallout">
            <a:avLst>
              <a:gd fmla="val 51641" name="adj1"/>
              <a:gd fmla="val 40176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a car?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Supervised Learning Recap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6"/>
          <p:cNvSpPr/>
          <p:nvPr/>
        </p:nvSpPr>
        <p:spPr>
          <a:xfrm>
            <a:off x="2270100" y="9081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80" name="Google Shape;980;p66"/>
          <p:cNvSpPr/>
          <p:nvPr/>
        </p:nvSpPr>
        <p:spPr>
          <a:xfrm>
            <a:off x="2474613" y="177895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81" name="Google Shape;981;p66"/>
          <p:cNvSpPr/>
          <p:nvPr/>
        </p:nvSpPr>
        <p:spPr>
          <a:xfrm>
            <a:off x="1288100" y="100017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82" name="Google Shape;982;p66"/>
          <p:cNvSpPr/>
          <p:nvPr/>
        </p:nvSpPr>
        <p:spPr>
          <a:xfrm>
            <a:off x="3425600" y="197210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83" name="Google Shape;983;p66"/>
          <p:cNvSpPr/>
          <p:nvPr/>
        </p:nvSpPr>
        <p:spPr>
          <a:xfrm>
            <a:off x="1932650" y="274180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84" name="Google Shape;984;p66"/>
          <p:cNvSpPr txBox="1"/>
          <p:nvPr/>
        </p:nvSpPr>
        <p:spPr>
          <a:xfrm>
            <a:off x="1441800" y="328650"/>
            <a:ext cx="2924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Examples on Right Branch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7"/>
          <p:cNvSpPr/>
          <p:nvPr/>
        </p:nvSpPr>
        <p:spPr>
          <a:xfrm>
            <a:off x="5900200" y="197210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90" name="Google Shape;990;p67"/>
          <p:cNvSpPr/>
          <p:nvPr/>
        </p:nvSpPr>
        <p:spPr>
          <a:xfrm>
            <a:off x="2459413" y="1227025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91" name="Google Shape;991;p67"/>
          <p:cNvSpPr/>
          <p:nvPr/>
        </p:nvSpPr>
        <p:spPr>
          <a:xfrm>
            <a:off x="1697125" y="178755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92" name="Google Shape;992;p67"/>
          <p:cNvSpPr/>
          <p:nvPr/>
        </p:nvSpPr>
        <p:spPr>
          <a:xfrm>
            <a:off x="2842725" y="197210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93" name="Google Shape;993;p67"/>
          <p:cNvSpPr/>
          <p:nvPr/>
        </p:nvSpPr>
        <p:spPr>
          <a:xfrm>
            <a:off x="1932650" y="274180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94" name="Google Shape;994;p67"/>
          <p:cNvSpPr txBox="1"/>
          <p:nvPr/>
        </p:nvSpPr>
        <p:spPr>
          <a:xfrm>
            <a:off x="3661950" y="327225"/>
            <a:ext cx="1820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Feature: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Green Circle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95" name="Google Shape;995;p67"/>
          <p:cNvSpPr txBox="1"/>
          <p:nvPr/>
        </p:nvSpPr>
        <p:spPr>
          <a:xfrm>
            <a:off x="1380475" y="3578975"/>
            <a:ext cx="1411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group B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for learning decision trees</a:t>
            </a:r>
            <a:endParaRPr/>
          </a:p>
        </p:txBody>
      </p:sp>
      <p:sp>
        <p:nvSpPr>
          <p:cNvPr id="1001" name="Google Shape;1001;p68"/>
          <p:cNvSpPr txBox="1"/>
          <p:nvPr>
            <p:ph idx="1" type="body"/>
          </p:nvPr>
        </p:nvSpPr>
        <p:spPr>
          <a:xfrm>
            <a:off x="457200" y="959575"/>
            <a:ext cx="75393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all of your training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feature that gives the “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best split</a:t>
            </a:r>
            <a:r>
              <a:rPr lang="en"/>
              <a:t>”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AutoNum type="arabicPeriod"/>
            </a:pPr>
            <a:r>
              <a:rPr lang="en">
                <a:solidFill>
                  <a:srgbClr val="E06666"/>
                </a:solidFill>
              </a:rPr>
              <a:t>Create a new node in the tree based on this split</a:t>
            </a:r>
            <a:endParaRPr>
              <a:solidFill>
                <a:srgbClr val="E0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Separate your training data based on this split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each group, repeat steps 2 to 4 until one of the following is met: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All examples in the group have the same class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You’ve already split the tree a certain number of times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If met, create a child node that represents the class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9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07" name="Google Shape;1007;p69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08" name="Google Shape;1008;p69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009" name="Google Shape;1009;p69"/>
          <p:cNvCxnSpPr>
            <a:stCxn id="1007" idx="2"/>
            <a:endCxn id="1008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0" name="Google Shape;1010;p69"/>
          <p:cNvCxnSpPr>
            <a:stCxn id="1007" idx="2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1" name="Google Shape;1011;p69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12" name="Google Shape;1012;p69"/>
          <p:cNvSpPr txBox="1"/>
          <p:nvPr/>
        </p:nvSpPr>
        <p:spPr>
          <a:xfrm>
            <a:off x="6203300" y="24168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13" name="Google Shape;1013;p69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14" name="Google Shape;1014;p69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15" name="Google Shape;1015;p69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16" name="Google Shape;1016;p69"/>
          <p:cNvSpPr/>
          <p:nvPr/>
        </p:nvSpPr>
        <p:spPr>
          <a:xfrm>
            <a:off x="6867750" y="114960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17" name="Google Shape;1017;p69"/>
          <p:cNvSpPr/>
          <p:nvPr/>
        </p:nvSpPr>
        <p:spPr>
          <a:xfrm>
            <a:off x="7327888" y="180900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18" name="Google Shape;1018;p69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19" name="Google Shape;1019;p69"/>
          <p:cNvSpPr/>
          <p:nvPr/>
        </p:nvSpPr>
        <p:spPr>
          <a:xfrm>
            <a:off x="8278875" y="2002150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20" name="Google Shape;1020;p69"/>
          <p:cNvSpPr/>
          <p:nvPr/>
        </p:nvSpPr>
        <p:spPr>
          <a:xfrm>
            <a:off x="7956375" y="10901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21" name="Google Shape;1021;p69"/>
          <p:cNvSpPr txBox="1"/>
          <p:nvPr/>
        </p:nvSpPr>
        <p:spPr>
          <a:xfrm>
            <a:off x="5010575" y="1850850"/>
            <a:ext cx="1305300" cy="47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Grn Circle?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022" name="Google Shape;1022;p69"/>
          <p:cNvCxnSpPr>
            <a:stCxn id="1021" idx="2"/>
          </p:cNvCxnSpPr>
          <p:nvPr/>
        </p:nvCxnSpPr>
        <p:spPr>
          <a:xfrm flipH="1">
            <a:off x="4918625" y="2323950"/>
            <a:ext cx="744600" cy="52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3" name="Google Shape;1023;p69"/>
          <p:cNvCxnSpPr>
            <a:stCxn id="1021" idx="2"/>
          </p:cNvCxnSpPr>
          <p:nvPr/>
        </p:nvCxnSpPr>
        <p:spPr>
          <a:xfrm>
            <a:off x="5663225" y="2323950"/>
            <a:ext cx="697200" cy="53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4" name="Google Shape;1024;p69"/>
          <p:cNvSpPr txBox="1"/>
          <p:nvPr/>
        </p:nvSpPr>
        <p:spPr>
          <a:xfrm>
            <a:off x="4475488" y="23962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for learning decision trees</a:t>
            </a:r>
            <a:endParaRPr/>
          </a:p>
        </p:txBody>
      </p:sp>
      <p:sp>
        <p:nvSpPr>
          <p:cNvPr id="1030" name="Google Shape;1030;p70"/>
          <p:cNvSpPr txBox="1"/>
          <p:nvPr>
            <p:ph idx="1" type="body"/>
          </p:nvPr>
        </p:nvSpPr>
        <p:spPr>
          <a:xfrm>
            <a:off x="457200" y="959575"/>
            <a:ext cx="75393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all of your training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feature that gives the “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best split</a:t>
            </a:r>
            <a:r>
              <a:rPr lang="en"/>
              <a:t>”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new node in the tree based on this split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AutoNum type="arabicPeriod"/>
            </a:pPr>
            <a:r>
              <a:rPr lang="en">
                <a:solidFill>
                  <a:srgbClr val="E06666"/>
                </a:solidFill>
              </a:rPr>
              <a:t>Separate your training data based on this split</a:t>
            </a:r>
            <a:endParaRPr>
              <a:solidFill>
                <a:srgbClr val="E0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each group, repeat steps 2 to 4 until one of the following is met: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All examples in the group have the same class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You’ve already split the tree a certain number of times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If met, create a child node that represents the class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1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36" name="Google Shape;1036;p71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37" name="Google Shape;1037;p71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038" name="Google Shape;1038;p71"/>
          <p:cNvCxnSpPr>
            <a:stCxn id="1036" idx="2"/>
            <a:endCxn id="1037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9" name="Google Shape;1039;p71"/>
          <p:cNvCxnSpPr>
            <a:stCxn id="1036" idx="2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0" name="Google Shape;1040;p71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41" name="Google Shape;1041;p71"/>
          <p:cNvSpPr txBox="1"/>
          <p:nvPr/>
        </p:nvSpPr>
        <p:spPr>
          <a:xfrm>
            <a:off x="6203300" y="24168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42" name="Google Shape;1042;p71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43" name="Google Shape;1043;p71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44" name="Google Shape;1044;p71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45" name="Google Shape;1045;p71"/>
          <p:cNvSpPr/>
          <p:nvPr/>
        </p:nvSpPr>
        <p:spPr>
          <a:xfrm>
            <a:off x="4485975" y="30258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46" name="Google Shape;1046;p71"/>
          <p:cNvSpPr/>
          <p:nvPr/>
        </p:nvSpPr>
        <p:spPr>
          <a:xfrm>
            <a:off x="7754088" y="1278000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47" name="Google Shape;1047;p71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48" name="Google Shape;1048;p71"/>
          <p:cNvSpPr/>
          <p:nvPr/>
        </p:nvSpPr>
        <p:spPr>
          <a:xfrm>
            <a:off x="7849400" y="2148475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49" name="Google Shape;1049;p71"/>
          <p:cNvSpPr/>
          <p:nvPr/>
        </p:nvSpPr>
        <p:spPr>
          <a:xfrm>
            <a:off x="6967675" y="19123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50" name="Google Shape;1050;p71"/>
          <p:cNvSpPr txBox="1"/>
          <p:nvPr/>
        </p:nvSpPr>
        <p:spPr>
          <a:xfrm>
            <a:off x="5010575" y="1850850"/>
            <a:ext cx="1305300" cy="47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Grn Circle?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051" name="Google Shape;1051;p71"/>
          <p:cNvCxnSpPr>
            <a:stCxn id="1050" idx="2"/>
          </p:cNvCxnSpPr>
          <p:nvPr/>
        </p:nvCxnSpPr>
        <p:spPr>
          <a:xfrm flipH="1">
            <a:off x="4918625" y="2323950"/>
            <a:ext cx="744600" cy="52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2" name="Google Shape;1052;p71"/>
          <p:cNvCxnSpPr>
            <a:stCxn id="1050" idx="2"/>
          </p:cNvCxnSpPr>
          <p:nvPr/>
        </p:nvCxnSpPr>
        <p:spPr>
          <a:xfrm>
            <a:off x="5663225" y="2323950"/>
            <a:ext cx="697200" cy="53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3" name="Google Shape;1053;p71"/>
          <p:cNvSpPr txBox="1"/>
          <p:nvPr/>
        </p:nvSpPr>
        <p:spPr>
          <a:xfrm>
            <a:off x="4475488" y="23962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Steps for learning decision trees</a:t>
            </a:r>
            <a:endParaRPr/>
          </a:p>
        </p:txBody>
      </p:sp>
      <p:sp>
        <p:nvSpPr>
          <p:cNvPr id="1059" name="Google Shape;1059;p72"/>
          <p:cNvSpPr txBox="1"/>
          <p:nvPr>
            <p:ph idx="1" type="body"/>
          </p:nvPr>
        </p:nvSpPr>
        <p:spPr>
          <a:xfrm>
            <a:off x="457200" y="959575"/>
            <a:ext cx="75393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all of your training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feature that gives the “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best split</a:t>
            </a:r>
            <a:r>
              <a:rPr lang="en"/>
              <a:t>”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new node in the tree based on this split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Separate your training data based on this split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AutoNum type="arabicPeriod"/>
            </a:pPr>
            <a:r>
              <a:rPr lang="en">
                <a:solidFill>
                  <a:srgbClr val="E06666"/>
                </a:solidFill>
              </a:rPr>
              <a:t>For each group, repeat steps 2 to 4 until one of the following is met:</a:t>
            </a:r>
            <a:endParaRPr>
              <a:solidFill>
                <a:srgbClr val="E0666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All examples in the group have the same class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You’ve already split the tree a certain number of times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If met, create a child node that represents the class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3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65" name="Google Shape;1065;p73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66" name="Google Shape;1066;p73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067" name="Google Shape;1067;p73"/>
          <p:cNvCxnSpPr>
            <a:stCxn id="1065" idx="2"/>
            <a:endCxn id="1066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8" name="Google Shape;1068;p73"/>
          <p:cNvCxnSpPr>
            <a:stCxn id="1065" idx="2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9" name="Google Shape;1069;p73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0" name="Google Shape;1070;p73"/>
          <p:cNvSpPr txBox="1"/>
          <p:nvPr/>
        </p:nvSpPr>
        <p:spPr>
          <a:xfrm>
            <a:off x="6203300" y="24168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1" name="Google Shape;1071;p73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2" name="Google Shape;1072;p73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3" name="Google Shape;1073;p73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4" name="Google Shape;1074;p73"/>
          <p:cNvSpPr/>
          <p:nvPr/>
        </p:nvSpPr>
        <p:spPr>
          <a:xfrm>
            <a:off x="4485975" y="30258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5" name="Google Shape;1075;p73"/>
          <p:cNvSpPr/>
          <p:nvPr/>
        </p:nvSpPr>
        <p:spPr>
          <a:xfrm>
            <a:off x="7690788" y="1195625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6" name="Google Shape;1076;p73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7" name="Google Shape;1077;p73"/>
          <p:cNvSpPr/>
          <p:nvPr/>
        </p:nvSpPr>
        <p:spPr>
          <a:xfrm>
            <a:off x="7849400" y="2148475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8" name="Google Shape;1078;p73"/>
          <p:cNvSpPr/>
          <p:nvPr/>
        </p:nvSpPr>
        <p:spPr>
          <a:xfrm>
            <a:off x="6967675" y="19123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79" name="Google Shape;1079;p73"/>
          <p:cNvSpPr txBox="1"/>
          <p:nvPr/>
        </p:nvSpPr>
        <p:spPr>
          <a:xfrm>
            <a:off x="5010575" y="1850850"/>
            <a:ext cx="1305300" cy="47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Grn Circle?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080" name="Google Shape;1080;p73"/>
          <p:cNvCxnSpPr>
            <a:stCxn id="1079" idx="2"/>
          </p:cNvCxnSpPr>
          <p:nvPr/>
        </p:nvCxnSpPr>
        <p:spPr>
          <a:xfrm flipH="1">
            <a:off x="4918625" y="2323950"/>
            <a:ext cx="744600" cy="52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1" name="Google Shape;1081;p73"/>
          <p:cNvCxnSpPr>
            <a:stCxn id="1079" idx="2"/>
          </p:cNvCxnSpPr>
          <p:nvPr/>
        </p:nvCxnSpPr>
        <p:spPr>
          <a:xfrm>
            <a:off x="5663225" y="2323950"/>
            <a:ext cx="697200" cy="53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2" name="Google Shape;1082;p73"/>
          <p:cNvSpPr txBox="1"/>
          <p:nvPr/>
        </p:nvSpPr>
        <p:spPr>
          <a:xfrm>
            <a:off x="4475488" y="23962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83" name="Google Shape;1083;p73"/>
          <p:cNvSpPr txBox="1"/>
          <p:nvPr/>
        </p:nvSpPr>
        <p:spPr>
          <a:xfrm>
            <a:off x="2875375" y="3834625"/>
            <a:ext cx="439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Conditions: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Tree is deeper than 4 questions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4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89" name="Google Shape;1089;p74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90" name="Google Shape;1090;p74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091" name="Google Shape;1091;p74"/>
          <p:cNvCxnSpPr>
            <a:stCxn id="1089" idx="2"/>
            <a:endCxn id="1090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2" name="Google Shape;1092;p74"/>
          <p:cNvCxnSpPr>
            <a:stCxn id="1089" idx="2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3" name="Google Shape;1093;p74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94" name="Google Shape;1094;p74"/>
          <p:cNvSpPr txBox="1"/>
          <p:nvPr/>
        </p:nvSpPr>
        <p:spPr>
          <a:xfrm>
            <a:off x="6203300" y="24168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95" name="Google Shape;1095;p74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96" name="Google Shape;1096;p74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97" name="Google Shape;1097;p74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98" name="Google Shape;1098;p74"/>
          <p:cNvSpPr/>
          <p:nvPr/>
        </p:nvSpPr>
        <p:spPr>
          <a:xfrm>
            <a:off x="4485975" y="30258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099" name="Google Shape;1099;p74"/>
          <p:cNvSpPr/>
          <p:nvPr/>
        </p:nvSpPr>
        <p:spPr>
          <a:xfrm>
            <a:off x="7809488" y="1195625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00" name="Google Shape;1100;p74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01" name="Google Shape;1101;p74"/>
          <p:cNvSpPr/>
          <p:nvPr/>
        </p:nvSpPr>
        <p:spPr>
          <a:xfrm>
            <a:off x="7849400" y="2148475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02" name="Google Shape;1102;p74"/>
          <p:cNvSpPr/>
          <p:nvPr/>
        </p:nvSpPr>
        <p:spPr>
          <a:xfrm>
            <a:off x="6967675" y="19123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03" name="Google Shape;1103;p74"/>
          <p:cNvSpPr txBox="1"/>
          <p:nvPr/>
        </p:nvSpPr>
        <p:spPr>
          <a:xfrm>
            <a:off x="5010575" y="1850850"/>
            <a:ext cx="1305300" cy="47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Grn Circle?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104" name="Google Shape;1104;p74"/>
          <p:cNvCxnSpPr>
            <a:stCxn id="1103" idx="2"/>
          </p:cNvCxnSpPr>
          <p:nvPr/>
        </p:nvCxnSpPr>
        <p:spPr>
          <a:xfrm flipH="1">
            <a:off x="4918625" y="2323950"/>
            <a:ext cx="744600" cy="52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5" name="Google Shape;1105;p74"/>
          <p:cNvCxnSpPr>
            <a:stCxn id="1103" idx="2"/>
          </p:cNvCxnSpPr>
          <p:nvPr/>
        </p:nvCxnSpPr>
        <p:spPr>
          <a:xfrm>
            <a:off x="5663225" y="2323950"/>
            <a:ext cx="697200" cy="53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6" name="Google Shape;1106;p74"/>
          <p:cNvSpPr txBox="1"/>
          <p:nvPr/>
        </p:nvSpPr>
        <p:spPr>
          <a:xfrm>
            <a:off x="4475488" y="23962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07" name="Google Shape;1107;p74"/>
          <p:cNvSpPr txBox="1"/>
          <p:nvPr/>
        </p:nvSpPr>
        <p:spPr>
          <a:xfrm>
            <a:off x="2875375" y="3834625"/>
            <a:ext cx="439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Conditions: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Tree is deeper than 4 questions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08" name="Google Shape;1108;p74"/>
          <p:cNvSpPr txBox="1"/>
          <p:nvPr/>
        </p:nvSpPr>
        <p:spPr>
          <a:xfrm>
            <a:off x="6973900" y="3364250"/>
            <a:ext cx="16617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5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14" name="Google Shape;1114;p75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15" name="Google Shape;1115;p75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116" name="Google Shape;1116;p75"/>
          <p:cNvCxnSpPr>
            <a:stCxn id="1114" idx="2"/>
            <a:endCxn id="1115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7" name="Google Shape;1117;p75"/>
          <p:cNvCxnSpPr>
            <a:stCxn id="1114" idx="2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8" name="Google Shape;1118;p75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19" name="Google Shape;1119;p75"/>
          <p:cNvSpPr txBox="1"/>
          <p:nvPr/>
        </p:nvSpPr>
        <p:spPr>
          <a:xfrm>
            <a:off x="6203300" y="24168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20" name="Google Shape;1120;p75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21" name="Google Shape;1121;p75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22" name="Google Shape;1122;p75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23" name="Google Shape;1123;p75"/>
          <p:cNvSpPr/>
          <p:nvPr/>
        </p:nvSpPr>
        <p:spPr>
          <a:xfrm>
            <a:off x="4485975" y="3025850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24" name="Google Shape;1124;p75"/>
          <p:cNvSpPr/>
          <p:nvPr/>
        </p:nvSpPr>
        <p:spPr>
          <a:xfrm>
            <a:off x="7809488" y="1195625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25" name="Google Shape;1125;p75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26" name="Google Shape;1126;p75"/>
          <p:cNvSpPr/>
          <p:nvPr/>
        </p:nvSpPr>
        <p:spPr>
          <a:xfrm>
            <a:off x="7849400" y="2148475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27" name="Google Shape;1127;p75"/>
          <p:cNvSpPr/>
          <p:nvPr/>
        </p:nvSpPr>
        <p:spPr>
          <a:xfrm>
            <a:off x="6967675" y="19123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28" name="Google Shape;1128;p75"/>
          <p:cNvSpPr txBox="1"/>
          <p:nvPr/>
        </p:nvSpPr>
        <p:spPr>
          <a:xfrm>
            <a:off x="5010575" y="1850850"/>
            <a:ext cx="1305300" cy="47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Grn Circle?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129" name="Google Shape;1129;p75"/>
          <p:cNvCxnSpPr>
            <a:stCxn id="1128" idx="2"/>
          </p:cNvCxnSpPr>
          <p:nvPr/>
        </p:nvCxnSpPr>
        <p:spPr>
          <a:xfrm flipH="1">
            <a:off x="4918625" y="2323950"/>
            <a:ext cx="744600" cy="52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0" name="Google Shape;1130;p75"/>
          <p:cNvCxnSpPr>
            <a:stCxn id="1128" idx="2"/>
          </p:cNvCxnSpPr>
          <p:nvPr/>
        </p:nvCxnSpPr>
        <p:spPr>
          <a:xfrm>
            <a:off x="5663225" y="2323950"/>
            <a:ext cx="697200" cy="53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1" name="Google Shape;1131;p75"/>
          <p:cNvSpPr txBox="1"/>
          <p:nvPr/>
        </p:nvSpPr>
        <p:spPr>
          <a:xfrm>
            <a:off x="4475488" y="23962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32" name="Google Shape;1132;p75"/>
          <p:cNvSpPr txBox="1"/>
          <p:nvPr/>
        </p:nvSpPr>
        <p:spPr>
          <a:xfrm>
            <a:off x="2875375" y="3834625"/>
            <a:ext cx="439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Conditions: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Tree is deeper than 4 questions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33" name="Google Shape;1133;p75"/>
          <p:cNvSpPr txBox="1"/>
          <p:nvPr/>
        </p:nvSpPr>
        <p:spPr>
          <a:xfrm>
            <a:off x="6973900" y="3364250"/>
            <a:ext cx="16617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34" name="Google Shape;1134;p75"/>
          <p:cNvSpPr txBox="1"/>
          <p:nvPr/>
        </p:nvSpPr>
        <p:spPr>
          <a:xfrm>
            <a:off x="4460075" y="3754025"/>
            <a:ext cx="16617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275" y="3099550"/>
            <a:ext cx="2792450" cy="1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4">
            <a:alphaModFix/>
          </a:blip>
          <a:srcRect b="0" l="29912" r="0" t="0"/>
          <a:stretch/>
        </p:blipFill>
        <p:spPr>
          <a:xfrm>
            <a:off x="6109530" y="3038825"/>
            <a:ext cx="2333070" cy="178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7"/>
          <p:cNvSpPr/>
          <p:nvPr/>
        </p:nvSpPr>
        <p:spPr>
          <a:xfrm>
            <a:off x="4096725" y="3038825"/>
            <a:ext cx="1895100" cy="767100"/>
          </a:xfrm>
          <a:prstGeom prst="wedgeEllipseCallout">
            <a:avLst>
              <a:gd fmla="val 51641" name="adj1"/>
              <a:gd fmla="val 40176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a car?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3757925" y="3929825"/>
            <a:ext cx="2147400" cy="1000800"/>
          </a:xfrm>
          <a:prstGeom prst="cloudCallout">
            <a:avLst>
              <a:gd fmla="val 61903" name="adj1"/>
              <a:gd fmla="val -53382" name="adj2"/>
            </a:avLst>
          </a:prstGeom>
          <a:solidFill>
            <a:srgbClr val="FFCC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Wheels? </a:t>
            </a:r>
            <a:r>
              <a:rPr b="0" i="0" lang="en" sz="12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✅</a:t>
            </a:r>
            <a:endParaRPr b="1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Headlights?</a:t>
            </a:r>
            <a:r>
              <a:rPr b="0" i="0" lang="en" sz="12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✅</a:t>
            </a:r>
            <a:endParaRPr b="1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Supervised Learning Recap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1" name="Google Shape;261;p7"/>
          <p:cNvSpPr txBox="1"/>
          <p:nvPr>
            <p:ph idx="1" type="body"/>
          </p:nvPr>
        </p:nvSpPr>
        <p:spPr>
          <a:xfrm>
            <a:off x="457200" y="959575"/>
            <a:ext cx="7846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Machine learning</a:t>
            </a:r>
            <a:r>
              <a:rPr lang="en"/>
              <a:t> algorithms enable our computers to learn from provided data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Predictions / decisions can be made without explicitly programming every possible scenario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focus today is on </a:t>
            </a:r>
            <a:r>
              <a:rPr b="1" lang="en"/>
              <a:t>supervised learning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A type of machine learning where we give a computer data with labels.  The computer is then makes predictions with new data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6"/>
          <p:cNvSpPr txBox="1"/>
          <p:nvPr/>
        </p:nvSpPr>
        <p:spPr>
          <a:xfrm>
            <a:off x="2599275" y="256625"/>
            <a:ext cx="27711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Decision Tree So Far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40" name="Google Shape;1140;p76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41" name="Google Shape;1141;p76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142" name="Google Shape;1142;p76"/>
          <p:cNvCxnSpPr>
            <a:stCxn id="1140" idx="2"/>
            <a:endCxn id="1141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3" name="Google Shape;1143;p76"/>
          <p:cNvCxnSpPr>
            <a:stCxn id="1140" idx="2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4" name="Google Shape;1144;p76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45" name="Google Shape;1145;p76"/>
          <p:cNvSpPr txBox="1"/>
          <p:nvPr/>
        </p:nvSpPr>
        <p:spPr>
          <a:xfrm>
            <a:off x="6203300" y="24168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46" name="Google Shape;1146;p76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47" name="Google Shape;1147;p76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48" name="Google Shape;1148;p76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49" name="Google Shape;1149;p76"/>
          <p:cNvSpPr/>
          <p:nvPr/>
        </p:nvSpPr>
        <p:spPr>
          <a:xfrm>
            <a:off x="3171825" y="2938825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50" name="Google Shape;1150;p76"/>
          <p:cNvSpPr/>
          <p:nvPr/>
        </p:nvSpPr>
        <p:spPr>
          <a:xfrm>
            <a:off x="7754088" y="1100475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51" name="Google Shape;1151;p76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52" name="Google Shape;1152;p76"/>
          <p:cNvSpPr/>
          <p:nvPr/>
        </p:nvSpPr>
        <p:spPr>
          <a:xfrm>
            <a:off x="7849400" y="2148475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53" name="Google Shape;1153;p76"/>
          <p:cNvSpPr/>
          <p:nvPr/>
        </p:nvSpPr>
        <p:spPr>
          <a:xfrm>
            <a:off x="6967675" y="19123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54" name="Google Shape;1154;p76"/>
          <p:cNvSpPr txBox="1"/>
          <p:nvPr/>
        </p:nvSpPr>
        <p:spPr>
          <a:xfrm>
            <a:off x="5010575" y="1850850"/>
            <a:ext cx="1305300" cy="47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Grn Circle?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155" name="Google Shape;1155;p76"/>
          <p:cNvCxnSpPr>
            <a:stCxn id="1154" idx="2"/>
          </p:cNvCxnSpPr>
          <p:nvPr/>
        </p:nvCxnSpPr>
        <p:spPr>
          <a:xfrm flipH="1">
            <a:off x="4918625" y="2323950"/>
            <a:ext cx="744600" cy="52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6" name="Google Shape;1156;p76"/>
          <p:cNvCxnSpPr>
            <a:stCxn id="1154" idx="2"/>
          </p:cNvCxnSpPr>
          <p:nvPr/>
        </p:nvCxnSpPr>
        <p:spPr>
          <a:xfrm>
            <a:off x="5663225" y="2323950"/>
            <a:ext cx="697200" cy="53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57" name="Google Shape;1157;p76"/>
          <p:cNvSpPr txBox="1"/>
          <p:nvPr/>
        </p:nvSpPr>
        <p:spPr>
          <a:xfrm>
            <a:off x="4475488" y="23962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58" name="Google Shape;1158;p76"/>
          <p:cNvSpPr txBox="1"/>
          <p:nvPr/>
        </p:nvSpPr>
        <p:spPr>
          <a:xfrm>
            <a:off x="2875375" y="3834625"/>
            <a:ext cx="439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Conditions: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All same class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Tree is deeper than 4 questions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59" name="Google Shape;1159;p76"/>
          <p:cNvSpPr txBox="1"/>
          <p:nvPr/>
        </p:nvSpPr>
        <p:spPr>
          <a:xfrm>
            <a:off x="5768225" y="2863050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B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60" name="Google Shape;1160;p76"/>
          <p:cNvSpPr txBox="1"/>
          <p:nvPr/>
        </p:nvSpPr>
        <p:spPr>
          <a:xfrm>
            <a:off x="4311450" y="293882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8"/>
          <p:cNvSpPr txBox="1"/>
          <p:nvPr/>
        </p:nvSpPr>
        <p:spPr>
          <a:xfrm>
            <a:off x="759850" y="256625"/>
            <a:ext cx="76995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Our Final Decision Tree… if we had stopped at 1 Q</a:t>
            </a:r>
            <a:endParaRPr b="1" i="0" sz="2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66" name="Google Shape;1166;p78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67" name="Google Shape;1167;p78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168" name="Google Shape;1168;p78"/>
          <p:cNvCxnSpPr>
            <a:stCxn id="1166" idx="2"/>
            <a:endCxn id="1167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9" name="Google Shape;1169;p78"/>
          <p:cNvCxnSpPr>
            <a:stCxn id="1166" idx="2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0" name="Google Shape;1170;p78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71" name="Google Shape;1171;p78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72" name="Google Shape;1172;p78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73" name="Google Shape;1173;p78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74" name="Google Shape;1174;p78"/>
          <p:cNvSpPr/>
          <p:nvPr/>
        </p:nvSpPr>
        <p:spPr>
          <a:xfrm>
            <a:off x="5759725" y="2679788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75" name="Google Shape;1175;p78"/>
          <p:cNvSpPr/>
          <p:nvPr/>
        </p:nvSpPr>
        <p:spPr>
          <a:xfrm>
            <a:off x="7849388" y="1195625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76" name="Google Shape;1176;p78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77" name="Google Shape;1177;p78"/>
          <p:cNvSpPr/>
          <p:nvPr/>
        </p:nvSpPr>
        <p:spPr>
          <a:xfrm>
            <a:off x="7849400" y="2148475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78" name="Google Shape;1178;p78"/>
          <p:cNvSpPr/>
          <p:nvPr/>
        </p:nvSpPr>
        <p:spPr>
          <a:xfrm>
            <a:off x="6967675" y="19123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79" name="Google Shape;1179;p78"/>
          <p:cNvSpPr txBox="1"/>
          <p:nvPr/>
        </p:nvSpPr>
        <p:spPr>
          <a:xfrm>
            <a:off x="5010575" y="1850850"/>
            <a:ext cx="1305300" cy="47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B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80" name="Google Shape;1180;p78"/>
          <p:cNvSpPr txBox="1"/>
          <p:nvPr/>
        </p:nvSpPr>
        <p:spPr>
          <a:xfrm>
            <a:off x="580500" y="4265625"/>
            <a:ext cx="79443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Note 1:</a:t>
            </a: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How well our decision tree fits our </a:t>
            </a: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training</a:t>
            </a: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data depends on the number of questions we allow.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81" name="Google Shape;1181;p78"/>
          <p:cNvSpPr txBox="1"/>
          <p:nvPr/>
        </p:nvSpPr>
        <p:spPr>
          <a:xfrm>
            <a:off x="6013625" y="2968450"/>
            <a:ext cx="10035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😱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9"/>
          <p:cNvSpPr/>
          <p:nvPr/>
        </p:nvSpPr>
        <p:spPr>
          <a:xfrm>
            <a:off x="239375" y="4999075"/>
            <a:ext cx="3818100" cy="14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79"/>
          <p:cNvSpPr txBox="1"/>
          <p:nvPr/>
        </p:nvSpPr>
        <p:spPr>
          <a:xfrm>
            <a:off x="2139425" y="252225"/>
            <a:ext cx="53877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Decision Trees and Overfitting</a:t>
            </a:r>
            <a:endParaRPr b="1" i="0" sz="24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88" name="Google Shape;1188;p79"/>
          <p:cNvSpPr txBox="1"/>
          <p:nvPr/>
        </p:nvSpPr>
        <p:spPr>
          <a:xfrm>
            <a:off x="3555375" y="888147"/>
            <a:ext cx="8589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Blue?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89" name="Google Shape;1189;p79"/>
          <p:cNvSpPr txBox="1"/>
          <p:nvPr/>
        </p:nvSpPr>
        <p:spPr>
          <a:xfrm>
            <a:off x="2599275" y="2148475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190" name="Google Shape;1190;p79"/>
          <p:cNvCxnSpPr>
            <a:stCxn id="1188" idx="2"/>
            <a:endCxn id="1189" idx="0"/>
          </p:cNvCxnSpPr>
          <p:nvPr/>
        </p:nvCxnSpPr>
        <p:spPr>
          <a:xfrm flipH="1">
            <a:off x="3171825" y="1371147"/>
            <a:ext cx="813000" cy="77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1" name="Google Shape;1191;p79"/>
          <p:cNvCxnSpPr>
            <a:stCxn id="1188" idx="2"/>
          </p:cNvCxnSpPr>
          <p:nvPr/>
        </p:nvCxnSpPr>
        <p:spPr>
          <a:xfrm>
            <a:off x="3984825" y="1371147"/>
            <a:ext cx="1661700" cy="4731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2" name="Google Shape;1192;p79"/>
          <p:cNvSpPr txBox="1"/>
          <p:nvPr/>
        </p:nvSpPr>
        <p:spPr>
          <a:xfrm>
            <a:off x="2875375" y="14325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93" name="Google Shape;1193;p79"/>
          <p:cNvSpPr txBox="1"/>
          <p:nvPr/>
        </p:nvSpPr>
        <p:spPr>
          <a:xfrm>
            <a:off x="6203300" y="24168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94" name="Google Shape;1194;p79"/>
          <p:cNvSpPr/>
          <p:nvPr/>
        </p:nvSpPr>
        <p:spPr>
          <a:xfrm>
            <a:off x="1939875" y="1005175"/>
            <a:ext cx="659400" cy="6594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95" name="Google Shape;1195;p79"/>
          <p:cNvSpPr/>
          <p:nvPr/>
        </p:nvSpPr>
        <p:spPr>
          <a:xfrm>
            <a:off x="1402875" y="1855025"/>
            <a:ext cx="762300" cy="659400"/>
          </a:xfrm>
          <a:prstGeom prst="triangle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96" name="Google Shape;1196;p79"/>
          <p:cNvSpPr/>
          <p:nvPr/>
        </p:nvSpPr>
        <p:spPr>
          <a:xfrm>
            <a:off x="915325" y="1352050"/>
            <a:ext cx="659400" cy="659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97" name="Google Shape;1197;p79"/>
          <p:cNvSpPr/>
          <p:nvPr/>
        </p:nvSpPr>
        <p:spPr>
          <a:xfrm>
            <a:off x="4351175" y="3485525"/>
            <a:ext cx="659400" cy="65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98" name="Google Shape;1198;p79"/>
          <p:cNvSpPr/>
          <p:nvPr/>
        </p:nvSpPr>
        <p:spPr>
          <a:xfrm>
            <a:off x="7849388" y="1195625"/>
            <a:ext cx="659400" cy="65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199" name="Google Shape;1199;p79"/>
          <p:cNvSpPr/>
          <p:nvPr/>
        </p:nvSpPr>
        <p:spPr>
          <a:xfrm>
            <a:off x="7225000" y="2679800"/>
            <a:ext cx="762300" cy="659400"/>
          </a:xfrm>
          <a:prstGeom prst="triangl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200" name="Google Shape;1200;p79"/>
          <p:cNvSpPr/>
          <p:nvPr/>
        </p:nvSpPr>
        <p:spPr>
          <a:xfrm>
            <a:off x="7849400" y="2148475"/>
            <a:ext cx="659400" cy="659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201" name="Google Shape;1201;p79"/>
          <p:cNvSpPr/>
          <p:nvPr/>
        </p:nvSpPr>
        <p:spPr>
          <a:xfrm>
            <a:off x="6967675" y="1912350"/>
            <a:ext cx="659400" cy="65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202" name="Google Shape;1202;p79"/>
          <p:cNvSpPr txBox="1"/>
          <p:nvPr/>
        </p:nvSpPr>
        <p:spPr>
          <a:xfrm>
            <a:off x="5010575" y="1850850"/>
            <a:ext cx="1305300" cy="47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Grn Circle?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1203" name="Google Shape;1203;p79"/>
          <p:cNvCxnSpPr>
            <a:stCxn id="1202" idx="2"/>
          </p:cNvCxnSpPr>
          <p:nvPr/>
        </p:nvCxnSpPr>
        <p:spPr>
          <a:xfrm flipH="1">
            <a:off x="4918625" y="2323950"/>
            <a:ext cx="744600" cy="52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4" name="Google Shape;1204;p79"/>
          <p:cNvCxnSpPr>
            <a:stCxn id="1202" idx="2"/>
          </p:cNvCxnSpPr>
          <p:nvPr/>
        </p:nvCxnSpPr>
        <p:spPr>
          <a:xfrm>
            <a:off x="5663225" y="2323950"/>
            <a:ext cx="697200" cy="5391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5" name="Google Shape;1205;p79"/>
          <p:cNvSpPr txBox="1"/>
          <p:nvPr/>
        </p:nvSpPr>
        <p:spPr>
          <a:xfrm>
            <a:off x="4475488" y="2396275"/>
            <a:ext cx="542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Yes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206" name="Google Shape;1206;p79"/>
          <p:cNvSpPr txBox="1"/>
          <p:nvPr/>
        </p:nvSpPr>
        <p:spPr>
          <a:xfrm>
            <a:off x="5768225" y="2863050"/>
            <a:ext cx="1145400" cy="4830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B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207" name="Google Shape;1207;p79"/>
          <p:cNvSpPr txBox="1"/>
          <p:nvPr/>
        </p:nvSpPr>
        <p:spPr>
          <a:xfrm>
            <a:off x="4173850" y="2863050"/>
            <a:ext cx="1145400" cy="48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Group A 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208" name="Google Shape;1208;p79"/>
          <p:cNvSpPr txBox="1"/>
          <p:nvPr/>
        </p:nvSpPr>
        <p:spPr>
          <a:xfrm>
            <a:off x="915325" y="4191763"/>
            <a:ext cx="7218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Note 2:</a:t>
            </a: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 If we ask too many questions, our decision tree is too specific to our training data and maybe doesn’t predict new shapes well. This is called  </a:t>
            </a: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overfitting</a:t>
            </a: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209" name="Google Shape;1209;p79"/>
          <p:cNvSpPr txBox="1"/>
          <p:nvPr/>
        </p:nvSpPr>
        <p:spPr>
          <a:xfrm>
            <a:off x="97575" y="3263763"/>
            <a:ext cx="1305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New Data: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79"/>
          <p:cNvSpPr/>
          <p:nvPr/>
        </p:nvSpPr>
        <p:spPr>
          <a:xfrm>
            <a:off x="1402875" y="3175550"/>
            <a:ext cx="659400" cy="6594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1211" name="Google Shape;1211;p79"/>
          <p:cNvSpPr txBox="1"/>
          <p:nvPr/>
        </p:nvSpPr>
        <p:spPr>
          <a:xfrm>
            <a:off x="4865200" y="1271825"/>
            <a:ext cx="766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No</a:t>
            </a:r>
            <a:endParaRPr b="0" i="0" sz="1800" u="none" cap="none" strike="noStrike">
              <a:solidFill>
                <a:srgbClr val="000000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2"/>
          <p:cNvSpPr txBox="1"/>
          <p:nvPr>
            <p:ph type="title"/>
          </p:nvPr>
        </p:nvSpPr>
        <p:spPr>
          <a:xfrm>
            <a:off x="1832991" y="562974"/>
            <a:ext cx="5478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1217" name="Google Shape;1217;p92"/>
          <p:cNvSpPr txBox="1"/>
          <p:nvPr>
            <p:ph idx="1" type="subTitle"/>
          </p:nvPr>
        </p:nvSpPr>
        <p:spPr>
          <a:xfrm>
            <a:off x="1998900" y="2645675"/>
            <a:ext cx="51462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https://tinyurl.com/tf7axujb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800"/>
              <a:t>Follow this interactive explanation of decision trees used to classify whether a home is located in San Francisco or New York City.</a:t>
            </a:r>
            <a:endParaRPr b="1" sz="1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400" y="1425325"/>
            <a:ext cx="3328200" cy="23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9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24" name="Google Shape;1224;p93"/>
          <p:cNvSpPr txBox="1"/>
          <p:nvPr>
            <p:ph idx="1" type="body"/>
          </p:nvPr>
        </p:nvSpPr>
        <p:spPr>
          <a:xfrm>
            <a:off x="457200" y="959575"/>
            <a:ext cx="53550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decision tree is a simple and fast way to do classification based on asking questions about one feature at a time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Built by identifying “best splits” in the training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easy to understand </a:t>
            </a:r>
            <a:r>
              <a:rPr i="1" lang="en"/>
              <a:t>why</a:t>
            </a:r>
            <a:r>
              <a:rPr lang="en"/>
              <a:t> certain decisions are made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follow how the algorithm makes its classification decisions (not the case for more complex algorithms!)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94"/>
          <p:cNvSpPr txBox="1"/>
          <p:nvPr>
            <p:ph type="title"/>
          </p:nvPr>
        </p:nvSpPr>
        <p:spPr>
          <a:xfrm>
            <a:off x="1957500" y="2116725"/>
            <a:ext cx="5229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9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</a:t>
            </a:r>
            <a:endParaRPr/>
          </a:p>
        </p:txBody>
      </p:sp>
      <p:sp>
        <p:nvSpPr>
          <p:cNvPr id="1235" name="Google Shape;1235;p95"/>
          <p:cNvSpPr txBox="1"/>
          <p:nvPr>
            <p:ph idx="1" type="body"/>
          </p:nvPr>
        </p:nvSpPr>
        <p:spPr>
          <a:xfrm>
            <a:off x="457200" y="959575"/>
            <a:ext cx="42990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that </a:t>
            </a:r>
            <a:r>
              <a:rPr i="1" lang="en"/>
              <a:t>similar </a:t>
            </a:r>
            <a:r>
              <a:rPr lang="en"/>
              <a:t>examples should be classified the same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E.g. if I like pizza bagels, I’ll (probably) also like pizza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Simplest version: For your new image, look for the most similar example in your training set, and give it the same classification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36" name="Google Shape;1236;p95"/>
          <p:cNvPicPr preferRelativeResize="0"/>
          <p:nvPr/>
        </p:nvPicPr>
        <p:blipFill rotWithShape="1">
          <a:blip r:embed="rId3">
            <a:alphaModFix/>
          </a:blip>
          <a:srcRect b="10030" l="12172" r="0" t="23081"/>
          <a:stretch/>
        </p:blipFill>
        <p:spPr>
          <a:xfrm>
            <a:off x="5450989" y="2446274"/>
            <a:ext cx="1082375" cy="117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575" y="3682725"/>
            <a:ext cx="1657198" cy="105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6915988" y="2430187"/>
            <a:ext cx="1050200" cy="10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7625" y="3627047"/>
            <a:ext cx="1105976" cy="11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7536" y="1234013"/>
            <a:ext cx="1344743" cy="69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95"/>
          <p:cNvSpPr/>
          <p:nvPr/>
        </p:nvSpPr>
        <p:spPr>
          <a:xfrm>
            <a:off x="5098025" y="2183425"/>
            <a:ext cx="1788300" cy="1575900"/>
          </a:xfrm>
          <a:prstGeom prst="flowChartConnector">
            <a:avLst/>
          </a:prstGeom>
          <a:noFill/>
          <a:ln cap="flat" cmpd="sng" w="76200">
            <a:solidFill>
              <a:srgbClr val="25BD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95"/>
          <p:cNvSpPr txBox="1"/>
          <p:nvPr/>
        </p:nvSpPr>
        <p:spPr>
          <a:xfrm>
            <a:off x="7353000" y="601274"/>
            <a:ext cx="5460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7477"/>
                </a:solidFill>
                <a:latin typeface="Fira Sans"/>
                <a:ea typeface="Fira Sans"/>
                <a:cs typeface="Fira Sans"/>
                <a:sym typeface="Fira Sans"/>
              </a:rPr>
              <a:t>?</a:t>
            </a:r>
            <a:endParaRPr b="0" i="0" sz="4800" u="none" cap="none" strike="noStrike">
              <a:solidFill>
                <a:srgbClr val="FF74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7425" y="1248825"/>
            <a:ext cx="4799576" cy="27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9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does “closest” mean?</a:t>
            </a:r>
            <a:endParaRPr/>
          </a:p>
        </p:txBody>
      </p:sp>
      <p:sp>
        <p:nvSpPr>
          <p:cNvPr id="1249" name="Google Shape;1249;p96"/>
          <p:cNvSpPr txBox="1"/>
          <p:nvPr>
            <p:ph idx="1" type="body"/>
          </p:nvPr>
        </p:nvSpPr>
        <p:spPr>
          <a:xfrm>
            <a:off x="457200" y="959575"/>
            <a:ext cx="40227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take the task of classifying a skin image as cancerous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Let’s describe  each picture example by two </a:t>
            </a:r>
            <a:r>
              <a:rPr b="1" lang="en">
                <a:solidFill>
                  <a:schemeClr val="dk1"/>
                </a:solidFill>
              </a:rPr>
              <a:t>features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Darkness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a new image, the “closest” image would  be the image with the most similar </a:t>
            </a:r>
            <a:r>
              <a:rPr i="1" lang="en">
                <a:solidFill>
                  <a:schemeClr val="dk1"/>
                </a:solidFill>
              </a:rPr>
              <a:t>darkness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i="1" lang="en">
                <a:solidFill>
                  <a:schemeClr val="dk1"/>
                </a:solidFill>
              </a:rPr>
              <a:t>size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97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97"/>
          <p:cNvSpPr txBox="1"/>
          <p:nvPr>
            <p:ph type="title"/>
          </p:nvPr>
        </p:nvSpPr>
        <p:spPr>
          <a:xfrm>
            <a:off x="457200" y="345100"/>
            <a:ext cx="8594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It’s Easier to Find Nearest Neighbors on a Graph</a:t>
            </a:r>
            <a:endParaRPr/>
          </a:p>
        </p:txBody>
      </p:sp>
      <p:sp>
        <p:nvSpPr>
          <p:cNvPr id="1256" name="Google Shape;1256;p97"/>
          <p:cNvSpPr txBox="1"/>
          <p:nvPr>
            <p:ph idx="1" type="body"/>
          </p:nvPr>
        </p:nvSpPr>
        <p:spPr>
          <a:xfrm>
            <a:off x="457200" y="959575"/>
            <a:ext cx="49764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axis describes a feature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Examples </a:t>
            </a:r>
            <a:r>
              <a:rPr lang="en"/>
              <a:t>are represented as points on a graph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Now, we can describe each picture mathematically as its coordinates (darkness, size)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So an example could be (0.5, 0.6), meaning darkness is 0.5 and size is 0.6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Similarity is dependent on the </a:t>
            </a:r>
            <a:r>
              <a:rPr b="1" lang="en">
                <a:solidFill>
                  <a:schemeClr val="dk1"/>
                </a:solidFill>
              </a:rPr>
              <a:t>distance</a:t>
            </a:r>
            <a:r>
              <a:rPr lang="en">
                <a:solidFill>
                  <a:schemeClr val="dk1"/>
                </a:solidFill>
              </a:rPr>
              <a:t> to other examples on the graph</a:t>
            </a:r>
            <a:endParaRPr/>
          </a:p>
        </p:txBody>
      </p:sp>
      <p:cxnSp>
        <p:nvCxnSpPr>
          <p:cNvPr id="1257" name="Google Shape;1257;p97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8" name="Google Shape;1258;p97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9" name="Google Shape;1259;p97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97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1" name="Google Shape;1261;p97"/>
          <p:cNvCxnSpPr/>
          <p:nvPr/>
        </p:nvCxnSpPr>
        <p:spPr>
          <a:xfrm flipH="1" rot="10800000">
            <a:off x="6573646" y="2364942"/>
            <a:ext cx="1482900" cy="7152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62" name="Google Shape;1262;p97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97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97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5" name="Google Shape;1265;p97"/>
          <p:cNvPicPr preferRelativeResize="0"/>
          <p:nvPr/>
        </p:nvPicPr>
        <p:blipFill rotWithShape="1">
          <a:blip r:embed="rId3">
            <a:alphaModFix/>
          </a:blip>
          <a:srcRect b="76487" l="39153" r="56698" t="14018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9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Steps</a:t>
            </a:r>
            <a:endParaRPr/>
          </a:p>
        </p:txBody>
      </p:sp>
      <p:sp>
        <p:nvSpPr>
          <p:cNvPr id="1271" name="Google Shape;1271;p98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Plot the labelled training set examples on a graph based on the features we have selected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72" name="Google Shape;1272;p98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3" name="Google Shape;1273;p98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4" name="Google Shape;1274;p98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5" name="Google Shape;1275;p98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6" name="Google Shape;1276;p98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98"/>
          <p:cNvPicPr preferRelativeResize="0"/>
          <p:nvPr/>
        </p:nvPicPr>
        <p:blipFill rotWithShape="1">
          <a:blip r:embed="rId3">
            <a:alphaModFix/>
          </a:blip>
          <a:srcRect b="76487" l="39153" r="56698" t="14018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98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98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98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98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98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98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98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Last Class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7" name="Google Shape;267;p8"/>
          <p:cNvSpPr txBox="1"/>
          <p:nvPr>
            <p:ph idx="1" type="body"/>
          </p:nvPr>
        </p:nvSpPr>
        <p:spPr>
          <a:xfrm>
            <a:off x="457200" y="959575"/>
            <a:ext cx="6849900" cy="3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focus was </a:t>
            </a:r>
            <a:r>
              <a:rPr b="1" lang="en"/>
              <a:t>linear regression</a:t>
            </a:r>
            <a:r>
              <a:rPr lang="en"/>
              <a:t> and </a:t>
            </a:r>
            <a:r>
              <a:rPr b="1" lang="en"/>
              <a:t>logistic regression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are types of </a:t>
            </a:r>
            <a:r>
              <a:rPr b="1" lang="en"/>
              <a:t>supervised learning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In-class example: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/>
              <a:t>Battery life</a:t>
            </a:r>
            <a:r>
              <a:rPr lang="en"/>
              <a:t> was the label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We trained a computer to </a:t>
            </a:r>
            <a:r>
              <a:rPr b="1" lang="en"/>
              <a:t>predict</a:t>
            </a:r>
            <a:r>
              <a:rPr lang="en"/>
              <a:t> the battery life based on screen size and phone weight.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We found that a phone uses less battery when the phone was lighter and the screen was smaller.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Steps</a:t>
            </a:r>
            <a:endParaRPr/>
          </a:p>
        </p:txBody>
      </p:sp>
      <p:sp>
        <p:nvSpPr>
          <p:cNvPr id="1290" name="Google Shape;1290;p99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Plot the labelled training set examples on a graph based on the features we have selected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"/>
              <a:t>When we’re given a new, unseen example, plot it on the graph based on its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91" name="Google Shape;1291;p99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2" name="Google Shape;1292;p99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3" name="Google Shape;1293;p99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94" name="Google Shape;1294;p99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5" name="Google Shape;1295;p99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99"/>
          <p:cNvPicPr preferRelativeResize="0"/>
          <p:nvPr/>
        </p:nvPicPr>
        <p:blipFill rotWithShape="1">
          <a:blip r:embed="rId3">
            <a:alphaModFix/>
          </a:blip>
          <a:srcRect b="76487" l="39153" r="56698" t="14018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99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99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99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0" name="Google Shape;1300;p99"/>
          <p:cNvPicPr preferRelativeResize="0"/>
          <p:nvPr/>
        </p:nvPicPr>
        <p:blipFill rotWithShape="1">
          <a:blip r:embed="rId3">
            <a:alphaModFix/>
          </a:blip>
          <a:srcRect b="32763" l="91034" r="4049" t="60659"/>
          <a:stretch/>
        </p:blipFill>
        <p:spPr>
          <a:xfrm>
            <a:off x="6317925" y="273420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99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99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99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99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99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Steps</a:t>
            </a:r>
            <a:endParaRPr/>
          </a:p>
        </p:txBody>
      </p:sp>
      <p:sp>
        <p:nvSpPr>
          <p:cNvPr id="1311" name="Google Shape;1311;p100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Plot the labelled training set examples on a graph based on the features we have selected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"/>
              <a:t>When we’re given a new, unseen example, plot it on the graph based on its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Compute the distance from the new example to all of our training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12" name="Google Shape;1312;p100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Google Shape;1313;p100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4" name="Google Shape;1314;p100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15" name="Google Shape;1315;p100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6" name="Google Shape;1316;p100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00"/>
          <p:cNvPicPr preferRelativeResize="0"/>
          <p:nvPr/>
        </p:nvPicPr>
        <p:blipFill rotWithShape="1">
          <a:blip r:embed="rId3">
            <a:alphaModFix/>
          </a:blip>
          <a:srcRect b="76487" l="39153" r="56698" t="14018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00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x: 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100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y: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00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1" name="Google Shape;1321;p100"/>
          <p:cNvPicPr preferRelativeResize="0"/>
          <p:nvPr/>
        </p:nvPicPr>
        <p:blipFill rotWithShape="1">
          <a:blip r:embed="rId3">
            <a:alphaModFix/>
          </a:blip>
          <a:srcRect b="32763" l="91034" r="4049" t="60659"/>
          <a:stretch/>
        </p:blipFill>
        <p:spPr>
          <a:xfrm>
            <a:off x="6317925" y="273420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00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00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4" name="Google Shape;1324;p100"/>
          <p:cNvCxnSpPr>
            <a:endCxn id="1320" idx="3"/>
          </p:cNvCxnSpPr>
          <p:nvPr/>
        </p:nvCxnSpPr>
        <p:spPr>
          <a:xfrm flipH="1" rot="10800000">
            <a:off x="6584685" y="2111431"/>
            <a:ext cx="920100" cy="565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5" name="Google Shape;1325;p100"/>
          <p:cNvCxnSpPr>
            <a:endCxn id="1315" idx="2"/>
          </p:cNvCxnSpPr>
          <p:nvPr/>
        </p:nvCxnSpPr>
        <p:spPr>
          <a:xfrm flipH="1" rot="10800000">
            <a:off x="6586968" y="2345398"/>
            <a:ext cx="1458600" cy="331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6" name="Google Shape;1326;p100"/>
          <p:cNvCxnSpPr/>
          <p:nvPr/>
        </p:nvCxnSpPr>
        <p:spPr>
          <a:xfrm flipH="1">
            <a:off x="6546845" y="2676968"/>
            <a:ext cx="26700" cy="3978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27" name="Google Shape;1327;p100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00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100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0" name="Google Shape;1330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700" y="4298425"/>
            <a:ext cx="5646801" cy="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0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Steps</a:t>
            </a:r>
            <a:endParaRPr/>
          </a:p>
        </p:txBody>
      </p:sp>
      <p:sp>
        <p:nvSpPr>
          <p:cNvPr id="1336" name="Google Shape;1336;p101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Plot the labelled training set examples on a graph based on the features we have selected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"/>
              <a:t>When we’re given a new, unseen example, plot it on the graph based on its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Compute the distance from the new example to all of our training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"/>
              <a:t>Assign the example a classification based on the classification of the </a:t>
            </a:r>
            <a:r>
              <a:rPr b="1" lang="en"/>
              <a:t>closest</a:t>
            </a:r>
            <a:r>
              <a:rPr lang="en"/>
              <a:t> example</a:t>
            </a:r>
            <a:endParaRPr/>
          </a:p>
        </p:txBody>
      </p:sp>
      <p:pic>
        <p:nvPicPr>
          <p:cNvPr id="1337" name="Google Shape;1337;p101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8" name="Google Shape;1338;p101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39" name="Google Shape;1339;p101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0" name="Google Shape;1340;p101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1" name="Google Shape;1341;p101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01"/>
          <p:cNvPicPr preferRelativeResize="0"/>
          <p:nvPr/>
        </p:nvPicPr>
        <p:blipFill rotWithShape="1">
          <a:blip r:embed="rId3">
            <a:alphaModFix/>
          </a:blip>
          <a:srcRect b="76487" l="39153" r="56698" t="14018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01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101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01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6" name="Google Shape;1346;p101"/>
          <p:cNvPicPr preferRelativeResize="0"/>
          <p:nvPr/>
        </p:nvPicPr>
        <p:blipFill rotWithShape="1">
          <a:blip r:embed="rId3">
            <a:alphaModFix/>
          </a:blip>
          <a:srcRect b="32763" l="91034" r="4049" t="60659"/>
          <a:stretch/>
        </p:blipFill>
        <p:spPr>
          <a:xfrm>
            <a:off x="6317925" y="273420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01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01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9" name="Google Shape;1349;p101"/>
          <p:cNvCxnSpPr>
            <a:endCxn id="1345" idx="3"/>
          </p:cNvCxnSpPr>
          <p:nvPr/>
        </p:nvCxnSpPr>
        <p:spPr>
          <a:xfrm flipH="1" rot="10800000">
            <a:off x="6584685" y="2111431"/>
            <a:ext cx="920100" cy="565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50" name="Google Shape;1350;p101"/>
          <p:cNvCxnSpPr>
            <a:endCxn id="1340" idx="2"/>
          </p:cNvCxnSpPr>
          <p:nvPr/>
        </p:nvCxnSpPr>
        <p:spPr>
          <a:xfrm flipH="1" rot="10800000">
            <a:off x="6586968" y="2345398"/>
            <a:ext cx="1458600" cy="331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51" name="Google Shape;1351;p101"/>
          <p:cNvCxnSpPr/>
          <p:nvPr/>
        </p:nvCxnSpPr>
        <p:spPr>
          <a:xfrm flipH="1">
            <a:off x="6546845" y="2676968"/>
            <a:ext cx="26700" cy="397800"/>
          </a:xfrm>
          <a:prstGeom prst="straightConnector1">
            <a:avLst/>
          </a:prstGeom>
          <a:noFill/>
          <a:ln cap="flat" cmpd="sng" w="19050">
            <a:solidFill>
              <a:srgbClr val="FF747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52" name="Google Shape;1352;p101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01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01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01"/>
          <p:cNvSpPr txBox="1"/>
          <p:nvPr/>
        </p:nvSpPr>
        <p:spPr>
          <a:xfrm>
            <a:off x="6011700" y="22855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747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FF74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01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0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K-Nearest Neighbors (KNN)</a:t>
            </a:r>
            <a:endParaRPr/>
          </a:p>
        </p:txBody>
      </p:sp>
      <p:sp>
        <p:nvSpPr>
          <p:cNvPr id="1362" name="Google Shape;1362;p102"/>
          <p:cNvSpPr txBox="1"/>
          <p:nvPr>
            <p:ph idx="4294967295" type="body"/>
          </p:nvPr>
        </p:nvSpPr>
        <p:spPr>
          <a:xfrm>
            <a:off x="457200" y="957000"/>
            <a:ext cx="79791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extension of Nearest Neighbors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only looking at the one nearest neighbor, it looks at the </a:t>
            </a:r>
            <a:r>
              <a:rPr i="1" lang="en"/>
              <a:t>k </a:t>
            </a:r>
            <a:r>
              <a:rPr lang="en"/>
              <a:t>nearest neighbors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arela Round"/>
              <a:buChar char="○"/>
            </a:pPr>
            <a:r>
              <a:rPr i="1" lang="en">
                <a:solidFill>
                  <a:schemeClr val="dk1"/>
                </a:solidFill>
              </a:rPr>
              <a:t>k </a:t>
            </a:r>
            <a:r>
              <a:rPr lang="en">
                <a:solidFill>
                  <a:schemeClr val="dk1"/>
                </a:solidFill>
              </a:rPr>
              <a:t>is a </a:t>
            </a:r>
            <a:r>
              <a:rPr b="1" lang="en">
                <a:solidFill>
                  <a:schemeClr val="dk1"/>
                </a:solidFill>
              </a:rPr>
              <a:t>parameter</a:t>
            </a:r>
            <a:r>
              <a:rPr lang="en">
                <a:solidFill>
                  <a:schemeClr val="dk1"/>
                </a:solidFill>
              </a:rPr>
              <a:t> that we get to pick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more accurate for classification, because it looks for the majority classification among more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there is a tie, base the classification off the </a:t>
            </a:r>
            <a:r>
              <a:rPr i="1" lang="en"/>
              <a:t>k - 1 </a:t>
            </a:r>
            <a:r>
              <a:rPr lang="en"/>
              <a:t>nearest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0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Steps</a:t>
            </a:r>
            <a:endParaRPr/>
          </a:p>
        </p:txBody>
      </p:sp>
      <p:sp>
        <p:nvSpPr>
          <p:cNvPr id="1368" name="Google Shape;1368;p103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Last time: k =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This time: If k =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4. 	Find the 2 closest data points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5. 	What’s the most popular label? Give the 		</a:t>
            </a:r>
            <a:r>
              <a:rPr lang="en">
                <a:solidFill>
                  <a:schemeClr val="dk1"/>
                </a:solidFill>
              </a:rPr>
              <a:t>new d</a:t>
            </a:r>
            <a:r>
              <a:rPr lang="en"/>
              <a:t>ata point this label.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there is a tie, choose the most popular label from k - 1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69" name="Google Shape;1369;p103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0" name="Google Shape;1370;p103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1" name="Google Shape;1371;p103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72" name="Google Shape;1372;p103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3" name="Google Shape;1373;p103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03"/>
          <p:cNvPicPr preferRelativeResize="0"/>
          <p:nvPr/>
        </p:nvPicPr>
        <p:blipFill rotWithShape="1">
          <a:blip r:embed="rId3">
            <a:alphaModFix/>
          </a:blip>
          <a:srcRect b="76487" l="39153" r="56698" t="14018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03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x: 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03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y: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03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8" name="Google Shape;1378;p103"/>
          <p:cNvPicPr preferRelativeResize="0"/>
          <p:nvPr/>
        </p:nvPicPr>
        <p:blipFill rotWithShape="1">
          <a:blip r:embed="rId3">
            <a:alphaModFix/>
          </a:blip>
          <a:srcRect b="32763" l="91034" r="4049" t="60659"/>
          <a:stretch/>
        </p:blipFill>
        <p:spPr>
          <a:xfrm>
            <a:off x="6317925" y="273420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03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103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1" name="Google Shape;1381;p103"/>
          <p:cNvCxnSpPr>
            <a:endCxn id="1377" idx="3"/>
          </p:cNvCxnSpPr>
          <p:nvPr/>
        </p:nvCxnSpPr>
        <p:spPr>
          <a:xfrm flipH="1" rot="10800000">
            <a:off x="6584685" y="2111431"/>
            <a:ext cx="920100" cy="565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2" name="Google Shape;1382;p103"/>
          <p:cNvCxnSpPr>
            <a:endCxn id="1372" idx="2"/>
          </p:cNvCxnSpPr>
          <p:nvPr/>
        </p:nvCxnSpPr>
        <p:spPr>
          <a:xfrm flipH="1" rot="10800000">
            <a:off x="6586968" y="2345398"/>
            <a:ext cx="1458600" cy="331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3" name="Google Shape;1383;p103"/>
          <p:cNvCxnSpPr/>
          <p:nvPr/>
        </p:nvCxnSpPr>
        <p:spPr>
          <a:xfrm flipH="1">
            <a:off x="6546845" y="2676968"/>
            <a:ext cx="26700" cy="3978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84" name="Google Shape;1384;p103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03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03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7" name="Google Shape;1387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700" y="4298425"/>
            <a:ext cx="5646801" cy="5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03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Steps</a:t>
            </a:r>
            <a:endParaRPr/>
          </a:p>
        </p:txBody>
      </p:sp>
      <p:sp>
        <p:nvSpPr>
          <p:cNvPr id="1394" name="Google Shape;1394;p104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Last time: k =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This time: If k =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4. 	Find the 2 closest data points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5. 	What’s the most popular label? Give the 		</a:t>
            </a:r>
            <a:r>
              <a:rPr lang="en">
                <a:solidFill>
                  <a:schemeClr val="dk1"/>
                </a:solidFill>
              </a:rPr>
              <a:t>new d</a:t>
            </a:r>
            <a:r>
              <a:rPr lang="en"/>
              <a:t>ata point this label.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there is a tie, choose the most popular label from k - 1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95" name="Google Shape;1395;p104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6" name="Google Shape;1396;p104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7" name="Google Shape;1397;p104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8" name="Google Shape;1398;p104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9" name="Google Shape;1399;p104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04"/>
          <p:cNvPicPr preferRelativeResize="0"/>
          <p:nvPr/>
        </p:nvPicPr>
        <p:blipFill rotWithShape="1">
          <a:blip r:embed="rId3">
            <a:alphaModFix/>
          </a:blip>
          <a:srcRect b="76487" l="39153" r="56698" t="14018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04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x: 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104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y: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104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4" name="Google Shape;1404;p104"/>
          <p:cNvPicPr preferRelativeResize="0"/>
          <p:nvPr/>
        </p:nvPicPr>
        <p:blipFill rotWithShape="1">
          <a:blip r:embed="rId3">
            <a:alphaModFix/>
          </a:blip>
          <a:srcRect b="32763" l="91034" r="4049" t="60659"/>
          <a:stretch/>
        </p:blipFill>
        <p:spPr>
          <a:xfrm>
            <a:off x="6317925" y="273420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04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04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7" name="Google Shape;1407;p104"/>
          <p:cNvCxnSpPr>
            <a:endCxn id="1403" idx="3"/>
          </p:cNvCxnSpPr>
          <p:nvPr/>
        </p:nvCxnSpPr>
        <p:spPr>
          <a:xfrm flipH="1" rot="10800000">
            <a:off x="6584685" y="2111431"/>
            <a:ext cx="920100" cy="565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8" name="Google Shape;1408;p104"/>
          <p:cNvCxnSpPr>
            <a:endCxn id="1398" idx="2"/>
          </p:cNvCxnSpPr>
          <p:nvPr/>
        </p:nvCxnSpPr>
        <p:spPr>
          <a:xfrm flipH="1" rot="10800000">
            <a:off x="6586968" y="2345398"/>
            <a:ext cx="1458600" cy="331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9" name="Google Shape;1409;p104"/>
          <p:cNvCxnSpPr/>
          <p:nvPr/>
        </p:nvCxnSpPr>
        <p:spPr>
          <a:xfrm flipH="1">
            <a:off x="6546845" y="2676968"/>
            <a:ext cx="26700" cy="3978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0" name="Google Shape;1410;p104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EA9999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04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04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EA9999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3" name="Google Shape;141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700" y="4298425"/>
            <a:ext cx="5646801" cy="5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04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59bdc4b0e7_0_1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Steps</a:t>
            </a:r>
            <a:endParaRPr/>
          </a:p>
        </p:txBody>
      </p:sp>
      <p:sp>
        <p:nvSpPr>
          <p:cNvPr id="1420" name="Google Shape;1420;g259bdc4b0e7_0_13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Last time: k =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This time: If k =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4. 	Find the 2 closest data points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5. 	What’s the most popular label? Give the 		</a:t>
            </a:r>
            <a:r>
              <a:rPr lang="en">
                <a:solidFill>
                  <a:schemeClr val="dk1"/>
                </a:solidFill>
              </a:rPr>
              <a:t>new d</a:t>
            </a:r>
            <a:r>
              <a:rPr lang="en"/>
              <a:t>ata point this label.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there is a tie, choose the most popular label from k - 1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21" name="Google Shape;1421;g259bdc4b0e7_0_13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2" name="Google Shape;1422;g259bdc4b0e7_0_13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3" name="Google Shape;1423;g259bdc4b0e7_0_13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4" name="Google Shape;1424;g259bdc4b0e7_0_13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5" name="Google Shape;1425;g259bdc4b0e7_0_13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g259bdc4b0e7_0_13"/>
          <p:cNvPicPr preferRelativeResize="0"/>
          <p:nvPr/>
        </p:nvPicPr>
        <p:blipFill rotWithShape="1">
          <a:blip r:embed="rId3">
            <a:alphaModFix/>
          </a:blip>
          <a:srcRect b="76486" l="39153" r="56698" t="14017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g259bdc4b0e7_0_13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x: 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g259bdc4b0e7_0_13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y: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g259bdc4b0e7_0_13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0" name="Google Shape;1430;g259bdc4b0e7_0_13"/>
          <p:cNvPicPr preferRelativeResize="0"/>
          <p:nvPr/>
        </p:nvPicPr>
        <p:blipFill rotWithShape="1">
          <a:blip r:embed="rId3">
            <a:alphaModFix/>
          </a:blip>
          <a:srcRect b="32763" l="91036" r="4049" t="60658"/>
          <a:stretch/>
        </p:blipFill>
        <p:spPr>
          <a:xfrm>
            <a:off x="6317925" y="273420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g259bdc4b0e7_0_13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g259bdc4b0e7_0_13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3" name="Google Shape;1433;g259bdc4b0e7_0_13"/>
          <p:cNvCxnSpPr>
            <a:endCxn id="1429" idx="3"/>
          </p:cNvCxnSpPr>
          <p:nvPr/>
        </p:nvCxnSpPr>
        <p:spPr>
          <a:xfrm flipH="1" rot="10800000">
            <a:off x="6584685" y="2111431"/>
            <a:ext cx="920100" cy="565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4" name="Google Shape;1434;g259bdc4b0e7_0_13"/>
          <p:cNvCxnSpPr>
            <a:endCxn id="1424" idx="2"/>
          </p:cNvCxnSpPr>
          <p:nvPr/>
        </p:nvCxnSpPr>
        <p:spPr>
          <a:xfrm flipH="1" rot="10800000">
            <a:off x="6586968" y="2345398"/>
            <a:ext cx="1458600" cy="331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5" name="Google Shape;1435;g259bdc4b0e7_0_13"/>
          <p:cNvCxnSpPr/>
          <p:nvPr/>
        </p:nvCxnSpPr>
        <p:spPr>
          <a:xfrm flipH="1">
            <a:off x="6546845" y="2676968"/>
            <a:ext cx="26700" cy="3978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6" name="Google Shape;1436;g259bdc4b0e7_0_13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g259bdc4b0e7_0_13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g259bdc4b0e7_0_13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9" name="Google Shape;1439;g259bdc4b0e7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700" y="4298425"/>
            <a:ext cx="5646801" cy="5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g259bdc4b0e7_0_13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g259bdc4b0e7_0_13"/>
          <p:cNvSpPr txBox="1"/>
          <p:nvPr/>
        </p:nvSpPr>
        <p:spPr>
          <a:xfrm>
            <a:off x="6087900" y="2138000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EA9999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Steps</a:t>
            </a:r>
            <a:endParaRPr/>
          </a:p>
        </p:txBody>
      </p:sp>
      <p:sp>
        <p:nvSpPr>
          <p:cNvPr id="1447" name="Google Shape;1447;p106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If k = 3: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	Find the 3 closest data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	What’s the most popular label? Give the 		new data point this label.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48" name="Google Shape;1448;p106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9" name="Google Shape;1449;p106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0" name="Google Shape;1450;p106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1" name="Google Shape;1451;p106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2" name="Google Shape;1452;p106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06"/>
          <p:cNvPicPr preferRelativeResize="0"/>
          <p:nvPr/>
        </p:nvPicPr>
        <p:blipFill rotWithShape="1">
          <a:blip r:embed="rId3">
            <a:alphaModFix/>
          </a:blip>
          <a:srcRect b="76487" l="39153" r="56698" t="14018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06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x: 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06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y: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106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p106"/>
          <p:cNvPicPr preferRelativeResize="0"/>
          <p:nvPr/>
        </p:nvPicPr>
        <p:blipFill rotWithShape="1">
          <a:blip r:embed="rId3">
            <a:alphaModFix/>
          </a:blip>
          <a:srcRect b="32763" l="91034" r="4049" t="60659"/>
          <a:stretch/>
        </p:blipFill>
        <p:spPr>
          <a:xfrm>
            <a:off x="6317925" y="273420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106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06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0" name="Google Shape;1460;p106"/>
          <p:cNvCxnSpPr>
            <a:endCxn id="1456" idx="3"/>
          </p:cNvCxnSpPr>
          <p:nvPr/>
        </p:nvCxnSpPr>
        <p:spPr>
          <a:xfrm flipH="1" rot="10800000">
            <a:off x="6584685" y="2111431"/>
            <a:ext cx="920100" cy="565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1" name="Google Shape;1461;p106"/>
          <p:cNvCxnSpPr>
            <a:endCxn id="1451" idx="2"/>
          </p:cNvCxnSpPr>
          <p:nvPr/>
        </p:nvCxnSpPr>
        <p:spPr>
          <a:xfrm flipH="1" rot="10800000">
            <a:off x="6586968" y="2345398"/>
            <a:ext cx="1458600" cy="3315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2" name="Google Shape;1462;p106"/>
          <p:cNvCxnSpPr/>
          <p:nvPr/>
        </p:nvCxnSpPr>
        <p:spPr>
          <a:xfrm flipH="1">
            <a:off x="6546845" y="2676968"/>
            <a:ext cx="26700" cy="397800"/>
          </a:xfrm>
          <a:prstGeom prst="straightConnector1">
            <a:avLst/>
          </a:prstGeom>
          <a:noFill/>
          <a:ln cap="flat" cmpd="sng" w="19050">
            <a:solidFill>
              <a:srgbClr val="57A7B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3" name="Google Shape;1463;p106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06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106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7B7B7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6" name="Google Shape;146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700" y="4298425"/>
            <a:ext cx="5646801" cy="5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06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0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Steps</a:t>
            </a:r>
            <a:endParaRPr/>
          </a:p>
        </p:txBody>
      </p:sp>
      <p:sp>
        <p:nvSpPr>
          <p:cNvPr id="1473" name="Google Shape;1473;p107"/>
          <p:cNvSpPr txBox="1"/>
          <p:nvPr>
            <p:ph idx="1" type="body"/>
          </p:nvPr>
        </p:nvSpPr>
        <p:spPr>
          <a:xfrm>
            <a:off x="457200" y="959575"/>
            <a:ext cx="5105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If k = 3: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4. 	Find the 3 closest data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5. 	What’s the most popular label? Give the 		new data point this label.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74" name="Google Shape;1474;p107"/>
          <p:cNvPicPr preferRelativeResize="0"/>
          <p:nvPr/>
        </p:nvPicPr>
        <p:blipFill rotWithShape="1">
          <a:blip r:embed="rId3">
            <a:alphaModFix/>
          </a:blip>
          <a:srcRect b="11909" l="76227" r="19449" t="82816"/>
          <a:stretch/>
        </p:blipFill>
        <p:spPr>
          <a:xfrm>
            <a:off x="8056550" y="2505350"/>
            <a:ext cx="350225" cy="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5" name="Google Shape;1475;p107"/>
          <p:cNvCxnSpPr/>
          <p:nvPr/>
        </p:nvCxnSpPr>
        <p:spPr>
          <a:xfrm rot="10800000">
            <a:off x="6048302" y="1538303"/>
            <a:ext cx="0" cy="19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6" name="Google Shape;1476;p107"/>
          <p:cNvCxnSpPr/>
          <p:nvPr/>
        </p:nvCxnSpPr>
        <p:spPr>
          <a:xfrm>
            <a:off x="6048302" y="3511703"/>
            <a:ext cx="24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7" name="Google Shape;1477;p107"/>
          <p:cNvSpPr/>
          <p:nvPr/>
        </p:nvSpPr>
        <p:spPr>
          <a:xfrm>
            <a:off x="8045568" y="231074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8" name="Google Shape;1478;p107"/>
          <p:cNvPicPr preferRelativeResize="0"/>
          <p:nvPr/>
        </p:nvPicPr>
        <p:blipFill rotWithShape="1">
          <a:blip r:embed="rId3">
            <a:alphaModFix/>
          </a:blip>
          <a:srcRect b="40789" l="81118" r="14476" t="51447"/>
          <a:stretch/>
        </p:blipFill>
        <p:spPr>
          <a:xfrm>
            <a:off x="7045350" y="1538300"/>
            <a:ext cx="448324" cy="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07"/>
          <p:cNvPicPr preferRelativeResize="0"/>
          <p:nvPr/>
        </p:nvPicPr>
        <p:blipFill rotWithShape="1">
          <a:blip r:embed="rId3">
            <a:alphaModFix/>
          </a:blip>
          <a:srcRect b="76487" l="39153" r="56698" t="14018"/>
          <a:stretch/>
        </p:blipFill>
        <p:spPr>
          <a:xfrm>
            <a:off x="6317925" y="3084875"/>
            <a:ext cx="143849" cy="1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07"/>
          <p:cNvSpPr txBox="1"/>
          <p:nvPr/>
        </p:nvSpPr>
        <p:spPr>
          <a:xfrm>
            <a:off x="6803138" y="3460974"/>
            <a:ext cx="34326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x: darkness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07"/>
          <p:cNvSpPr txBox="1"/>
          <p:nvPr/>
        </p:nvSpPr>
        <p:spPr>
          <a:xfrm rot="-5400000">
            <a:off x="5326052" y="2160087"/>
            <a:ext cx="960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y: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07"/>
          <p:cNvSpPr/>
          <p:nvPr/>
        </p:nvSpPr>
        <p:spPr>
          <a:xfrm>
            <a:off x="7493670" y="2052280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3" name="Google Shape;1483;p107"/>
          <p:cNvPicPr preferRelativeResize="0"/>
          <p:nvPr/>
        </p:nvPicPr>
        <p:blipFill rotWithShape="1">
          <a:blip r:embed="rId3">
            <a:alphaModFix/>
          </a:blip>
          <a:srcRect b="32763" l="91034" r="4049" t="60659"/>
          <a:stretch/>
        </p:blipFill>
        <p:spPr>
          <a:xfrm>
            <a:off x="6317925" y="2734200"/>
            <a:ext cx="191977" cy="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07"/>
          <p:cNvSpPr/>
          <p:nvPr/>
        </p:nvSpPr>
        <p:spPr>
          <a:xfrm>
            <a:off x="6508895" y="3074768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07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6" name="Google Shape;1486;p107"/>
          <p:cNvCxnSpPr>
            <a:endCxn id="1482" idx="3"/>
          </p:cNvCxnSpPr>
          <p:nvPr/>
        </p:nvCxnSpPr>
        <p:spPr>
          <a:xfrm flipH="1" rot="10800000">
            <a:off x="6584685" y="2111431"/>
            <a:ext cx="920100" cy="565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7" name="Google Shape;1487;p107"/>
          <p:cNvCxnSpPr>
            <a:endCxn id="1477" idx="2"/>
          </p:cNvCxnSpPr>
          <p:nvPr/>
        </p:nvCxnSpPr>
        <p:spPr>
          <a:xfrm flipH="1" rot="10800000">
            <a:off x="6586968" y="2345398"/>
            <a:ext cx="1458600" cy="331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8" name="Google Shape;1488;p107"/>
          <p:cNvCxnSpPr/>
          <p:nvPr/>
        </p:nvCxnSpPr>
        <p:spPr>
          <a:xfrm flipH="1">
            <a:off x="6546845" y="2676968"/>
            <a:ext cx="26700" cy="3978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89" name="Google Shape;1489;p107"/>
          <p:cNvSpPr txBox="1"/>
          <p:nvPr/>
        </p:nvSpPr>
        <p:spPr>
          <a:xfrm>
            <a:off x="6955550" y="119622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EA9999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07"/>
          <p:cNvSpPr txBox="1"/>
          <p:nvPr/>
        </p:nvSpPr>
        <p:spPr>
          <a:xfrm>
            <a:off x="8018513" y="2595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EA9999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07"/>
          <p:cNvSpPr txBox="1"/>
          <p:nvPr/>
        </p:nvSpPr>
        <p:spPr>
          <a:xfrm>
            <a:off x="6011700" y="3144075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EA9999"/>
                </a:solidFill>
                <a:latin typeface="Sarala"/>
                <a:ea typeface="Sarala"/>
                <a:cs typeface="Sarala"/>
                <a:sym typeface="Sarala"/>
              </a:rPr>
              <a:t>good</a:t>
            </a:r>
            <a:endParaRPr b="0" i="0" sz="1400" u="none" cap="none" strike="noStrike">
              <a:solidFill>
                <a:srgbClr val="EA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2" name="Google Shape;149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700" y="4298425"/>
            <a:ext cx="5646801" cy="5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07"/>
          <p:cNvSpPr txBox="1"/>
          <p:nvPr/>
        </p:nvSpPr>
        <p:spPr>
          <a:xfrm>
            <a:off x="6100500" y="2214200"/>
            <a:ext cx="73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BB8B4"/>
                </a:solidFill>
                <a:latin typeface="Sarala"/>
                <a:ea typeface="Sarala"/>
                <a:cs typeface="Sarala"/>
                <a:sym typeface="Sarala"/>
              </a:rPr>
              <a:t>bad</a:t>
            </a:r>
            <a:endParaRPr b="0" i="0" sz="1400" u="none" cap="none" strike="noStrike">
              <a:solidFill>
                <a:srgbClr val="4BB8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07"/>
          <p:cNvSpPr/>
          <p:nvPr/>
        </p:nvSpPr>
        <p:spPr>
          <a:xfrm>
            <a:off x="6508895" y="2637843"/>
            <a:ext cx="75900" cy="6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1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Nearest Neighbors Summary</a:t>
            </a:r>
            <a:endParaRPr/>
          </a:p>
        </p:txBody>
      </p:sp>
      <p:sp>
        <p:nvSpPr>
          <p:cNvPr id="1500" name="Google Shape;1500;p112"/>
          <p:cNvSpPr txBox="1"/>
          <p:nvPr>
            <p:ph idx="1" type="body"/>
          </p:nvPr>
        </p:nvSpPr>
        <p:spPr>
          <a:xfrm>
            <a:off x="457200" y="959575"/>
            <a:ext cx="6840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Nearest Neighbor:  classifies based on the closest neighbor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K-Nearest Neighbor: classifies based on the K closest neighbors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Core belief: I should have a similar classification to my neighbors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choose a </a:t>
            </a:r>
            <a:r>
              <a:rPr i="1" lang="en"/>
              <a:t>k</a:t>
            </a:r>
            <a:r>
              <a:rPr lang="en"/>
              <a:t> that classifies most samples correctly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